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9" r:id="rId2"/>
    <p:sldId id="280" r:id="rId3"/>
    <p:sldId id="257" r:id="rId4"/>
    <p:sldId id="262" r:id="rId5"/>
    <p:sldId id="264" r:id="rId6"/>
    <p:sldId id="265" r:id="rId7"/>
    <p:sldId id="267" r:id="rId8"/>
    <p:sldId id="268" r:id="rId9"/>
    <p:sldId id="270" r:id="rId10"/>
    <p:sldId id="271" r:id="rId11"/>
    <p:sldId id="272" r:id="rId12"/>
    <p:sldId id="273" r:id="rId13"/>
    <p:sldId id="274" r:id="rId14"/>
    <p:sldId id="27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05FA30-5E85-4A22-AA32-28942BB582B8}" type="datetimeFigureOut">
              <a:rPr lang="en-US" smtClean="0"/>
              <a:pPr/>
              <a:t>5/19/2020</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FBBCD7-4C13-4695-A0D4-1026F5D21CE9}"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682965-0592-4F29-949C-D43A2AC87C88}" type="slidenum">
              <a:rPr lang="fr-FR" altLang="en-GB"/>
              <a:pPr/>
              <a:t>2</a:t>
            </a:fld>
            <a:endParaRPr lang="fr-FR" altLang="en-GB"/>
          </a:p>
        </p:txBody>
      </p:sp>
      <p:sp>
        <p:nvSpPr>
          <p:cNvPr id="77826" name="Rectangle 2"/>
          <p:cNvSpPr>
            <a:spLocks noGrp="1" noRot="1" noChangeAspect="1" noChangeArrowheads="1" noTextEdit="1"/>
          </p:cNvSpPr>
          <p:nvPr>
            <p:ph type="sldImg"/>
          </p:nvPr>
        </p:nvSpPr>
        <p:spPr>
          <a:xfrm>
            <a:off x="1295400" y="801688"/>
            <a:ext cx="4264025" cy="3197225"/>
          </a:xfrm>
          <a:ln w="12700" cap="flat">
            <a:solidFill>
              <a:schemeClr val="tx1"/>
            </a:solidFill>
          </a:ln>
        </p:spPr>
      </p:sp>
      <p:sp>
        <p:nvSpPr>
          <p:cNvPr id="77827" name="Rectangle 3"/>
          <p:cNvSpPr>
            <a:spLocks noGrp="1" noChangeArrowheads="1"/>
          </p:cNvSpPr>
          <p:nvPr>
            <p:ph type="body" idx="1"/>
          </p:nvPr>
        </p:nvSpPr>
        <p:spPr>
          <a:xfrm>
            <a:off x="914938" y="4342851"/>
            <a:ext cx="5026510" cy="3849412"/>
          </a:xfrm>
          <a:ln/>
        </p:spPr>
        <p:txBody>
          <a:bodyPr lIns="96231" tIns="46512" rIns="96231" bIns="46512"/>
          <a:lstStyle/>
          <a:p>
            <a:pPr defTabSz="911225"/>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FD6C01-B52F-4B62-81BB-43D736E2272A}" type="slidenum">
              <a:rPr lang="fr-FR" altLang="en-GB"/>
              <a:pPr/>
              <a:t>3</a:t>
            </a:fld>
            <a:endParaRPr lang="fr-FR" altLang="en-GB"/>
          </a:p>
        </p:txBody>
      </p:sp>
      <p:sp>
        <p:nvSpPr>
          <p:cNvPr id="100354" name="Rectangle 2"/>
          <p:cNvSpPr>
            <a:spLocks noGrp="1" noRot="1" noChangeAspect="1" noChangeArrowheads="1" noTextEdit="1"/>
          </p:cNvSpPr>
          <p:nvPr>
            <p:ph type="sldImg"/>
          </p:nvPr>
        </p:nvSpPr>
        <p:spPr>
          <a:xfrm>
            <a:off x="1295400" y="801688"/>
            <a:ext cx="4264025" cy="3197225"/>
          </a:xfrm>
          <a:ln w="12700" cap="flat">
            <a:solidFill>
              <a:schemeClr val="tx1"/>
            </a:solidFill>
          </a:ln>
        </p:spPr>
      </p:sp>
      <p:sp>
        <p:nvSpPr>
          <p:cNvPr id="100355" name="Rectangle 3"/>
          <p:cNvSpPr>
            <a:spLocks noGrp="1" noChangeArrowheads="1"/>
          </p:cNvSpPr>
          <p:nvPr>
            <p:ph type="body" idx="1"/>
          </p:nvPr>
        </p:nvSpPr>
        <p:spPr>
          <a:xfrm>
            <a:off x="914938" y="4342851"/>
            <a:ext cx="5026510" cy="3849412"/>
          </a:xfrm>
          <a:ln/>
        </p:spPr>
        <p:txBody>
          <a:bodyPr lIns="96231" tIns="46512" rIns="96231" bIns="46512"/>
          <a:lstStyle/>
          <a:p>
            <a:pPr defTabSz="911225"/>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088C522-8A22-4C93-903D-6A3FA91FF9F8}" type="datetimeFigureOut">
              <a:rPr lang="en-US" smtClean="0"/>
              <a:pPr/>
              <a:t>5/19/2020</a:t>
            </a:fld>
            <a:endParaRPr lang="en-I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6151678-4C1C-405B-B017-5289DD48E3E2}"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88C522-8A22-4C93-903D-6A3FA91FF9F8}" type="datetimeFigureOut">
              <a:rPr lang="en-US" smtClean="0"/>
              <a:pPr/>
              <a:t>5/19/2020</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86151678-4C1C-405B-B017-5289DD48E3E2}"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88C522-8A22-4C93-903D-6A3FA91FF9F8}" type="datetimeFigureOut">
              <a:rPr lang="en-US" smtClean="0"/>
              <a:pPr/>
              <a:t>5/19/2020</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86151678-4C1C-405B-B017-5289DD48E3E2}"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88C522-8A22-4C93-903D-6A3FA91FF9F8}" type="datetimeFigureOut">
              <a:rPr lang="en-US" smtClean="0"/>
              <a:pPr/>
              <a:t>5/19/2020</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86151678-4C1C-405B-B017-5289DD48E3E2}" type="slidenum">
              <a:rPr lang="en-IE" smtClean="0"/>
              <a:pPr/>
              <a:t>‹#›</a:t>
            </a:fld>
            <a:endParaRPr lang="en-IE"/>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088C522-8A22-4C93-903D-6A3FA91FF9F8}" type="datetimeFigureOut">
              <a:rPr lang="en-US" smtClean="0"/>
              <a:pPr/>
              <a:t>5/19/2020</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86151678-4C1C-405B-B017-5289DD48E3E2}" type="slidenum">
              <a:rPr lang="en-IE" smtClean="0"/>
              <a:pPr/>
              <a:t>‹#›</a:t>
            </a:fld>
            <a:endParaRPr lang="en-I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088C522-8A22-4C93-903D-6A3FA91FF9F8}" type="datetimeFigureOut">
              <a:rPr lang="en-US" smtClean="0"/>
              <a:pPr/>
              <a:t>5/19/2020</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86151678-4C1C-405B-B017-5289DD48E3E2}" type="slidenum">
              <a:rPr lang="en-IE" smtClean="0"/>
              <a:pPr/>
              <a:t>‹#›</a:t>
            </a:fld>
            <a:endParaRPr lang="en-IE"/>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088C522-8A22-4C93-903D-6A3FA91FF9F8}" type="datetimeFigureOut">
              <a:rPr lang="en-US" smtClean="0"/>
              <a:pPr/>
              <a:t>5/19/2020</a:t>
            </a:fld>
            <a:endParaRPr lang="en-IE"/>
          </a:p>
        </p:txBody>
      </p:sp>
      <p:sp>
        <p:nvSpPr>
          <p:cNvPr id="8" name="Footer Placeholder 7"/>
          <p:cNvSpPr>
            <a:spLocks noGrp="1"/>
          </p:cNvSpPr>
          <p:nvPr>
            <p:ph type="ftr" sz="quarter" idx="11"/>
          </p:nvPr>
        </p:nvSpPr>
        <p:spPr/>
        <p:txBody>
          <a:bodyPr/>
          <a:lstStyle>
            <a:extLst/>
          </a:lstStyle>
          <a:p>
            <a:endParaRPr lang="en-IE"/>
          </a:p>
        </p:txBody>
      </p:sp>
      <p:sp>
        <p:nvSpPr>
          <p:cNvPr id="9" name="Slide Number Placeholder 8"/>
          <p:cNvSpPr>
            <a:spLocks noGrp="1"/>
          </p:cNvSpPr>
          <p:nvPr>
            <p:ph type="sldNum" sz="quarter" idx="12"/>
          </p:nvPr>
        </p:nvSpPr>
        <p:spPr/>
        <p:txBody>
          <a:bodyPr/>
          <a:lstStyle>
            <a:extLst/>
          </a:lstStyle>
          <a:p>
            <a:fld id="{86151678-4C1C-405B-B017-5289DD48E3E2}" type="slidenum">
              <a:rPr lang="en-IE" smtClean="0"/>
              <a:pPr/>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088C522-8A22-4C93-903D-6A3FA91FF9F8}" type="datetimeFigureOut">
              <a:rPr lang="en-US" smtClean="0"/>
              <a:pPr/>
              <a:t>5/19/2020</a:t>
            </a:fld>
            <a:endParaRPr lang="en-IE"/>
          </a:p>
        </p:txBody>
      </p:sp>
      <p:sp>
        <p:nvSpPr>
          <p:cNvPr id="4" name="Footer Placeholder 3"/>
          <p:cNvSpPr>
            <a:spLocks noGrp="1"/>
          </p:cNvSpPr>
          <p:nvPr>
            <p:ph type="ftr" sz="quarter" idx="11"/>
          </p:nvPr>
        </p:nvSpPr>
        <p:spPr/>
        <p:txBody>
          <a:bodyPr/>
          <a:lstStyle>
            <a:extLst/>
          </a:lstStyle>
          <a:p>
            <a:endParaRPr lang="en-IE"/>
          </a:p>
        </p:txBody>
      </p:sp>
      <p:sp>
        <p:nvSpPr>
          <p:cNvPr id="5" name="Slide Number Placeholder 4"/>
          <p:cNvSpPr>
            <a:spLocks noGrp="1"/>
          </p:cNvSpPr>
          <p:nvPr>
            <p:ph type="sldNum" sz="quarter" idx="12"/>
          </p:nvPr>
        </p:nvSpPr>
        <p:spPr/>
        <p:txBody>
          <a:bodyPr/>
          <a:lstStyle>
            <a:extLst/>
          </a:lstStyle>
          <a:p>
            <a:fld id="{86151678-4C1C-405B-B017-5289DD48E3E2}" type="slidenum">
              <a:rPr lang="en-IE" smtClean="0"/>
              <a:pPr/>
              <a:t>‹#›</a:t>
            </a:fld>
            <a:endParaRPr lang="en-IE"/>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088C522-8A22-4C93-903D-6A3FA91FF9F8}" type="datetimeFigureOut">
              <a:rPr lang="en-US" smtClean="0"/>
              <a:pPr/>
              <a:t>5/19/2020</a:t>
            </a:fld>
            <a:endParaRPr lang="en-IE"/>
          </a:p>
        </p:txBody>
      </p:sp>
      <p:sp>
        <p:nvSpPr>
          <p:cNvPr id="3" name="Footer Placeholder 2"/>
          <p:cNvSpPr>
            <a:spLocks noGrp="1"/>
          </p:cNvSpPr>
          <p:nvPr>
            <p:ph type="ftr" sz="quarter" idx="11"/>
          </p:nvPr>
        </p:nvSpPr>
        <p:spPr/>
        <p:txBody>
          <a:bodyPr/>
          <a:lstStyle>
            <a:extLst/>
          </a:lstStyle>
          <a:p>
            <a:endParaRPr lang="en-IE"/>
          </a:p>
        </p:txBody>
      </p:sp>
      <p:sp>
        <p:nvSpPr>
          <p:cNvPr id="4" name="Slide Number Placeholder 3"/>
          <p:cNvSpPr>
            <a:spLocks noGrp="1"/>
          </p:cNvSpPr>
          <p:nvPr>
            <p:ph type="sldNum" sz="quarter" idx="12"/>
          </p:nvPr>
        </p:nvSpPr>
        <p:spPr/>
        <p:txBody>
          <a:bodyPr/>
          <a:lstStyle>
            <a:extLst/>
          </a:lstStyle>
          <a:p>
            <a:fld id="{86151678-4C1C-405B-B017-5289DD48E3E2}"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088C522-8A22-4C93-903D-6A3FA91FF9F8}" type="datetimeFigureOut">
              <a:rPr lang="en-US" smtClean="0"/>
              <a:pPr/>
              <a:t>5/19/2020</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86151678-4C1C-405B-B017-5289DD48E3E2}" type="slidenum">
              <a:rPr lang="en-IE" smtClean="0"/>
              <a:pPr/>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088C522-8A22-4C93-903D-6A3FA91FF9F8}" type="datetimeFigureOut">
              <a:rPr lang="en-US" smtClean="0"/>
              <a:pPr/>
              <a:t>5/19/2020</a:t>
            </a:fld>
            <a:endParaRPr lang="en-IE"/>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6151678-4C1C-405B-B017-5289DD48E3E2}" type="slidenum">
              <a:rPr lang="en-IE" smtClean="0"/>
              <a:pPr/>
              <a:t>‹#›</a:t>
            </a:fld>
            <a:endParaRPr lang="en-IE"/>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088C522-8A22-4C93-903D-6A3FA91FF9F8}" type="datetimeFigureOut">
              <a:rPr lang="en-US" smtClean="0"/>
              <a:pPr/>
              <a:t>5/19/2020</a:t>
            </a:fld>
            <a:endParaRPr lang="en-IE"/>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E"/>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6151678-4C1C-405B-B017-5289DD48E3E2}"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ctr">
              <a:buNone/>
            </a:pPr>
            <a:r>
              <a:rPr lang="en-US" dirty="0" smtClean="0"/>
              <a:t> </a:t>
            </a:r>
            <a:r>
              <a:rPr lang="en-US" sz="4800" dirty="0" smtClean="0">
                <a:latin typeface="Times New Roman" pitchFamily="18" charset="0"/>
                <a:cs typeface="Times New Roman" pitchFamily="18" charset="0"/>
              </a:rPr>
              <a:t>SYSTEM DEVELOPMENT </a:t>
            </a:r>
          </a:p>
          <a:p>
            <a:pPr algn="ctr">
              <a:buNone/>
            </a:pPr>
            <a:r>
              <a:rPr lang="en-US" sz="4800" dirty="0" smtClean="0">
                <a:latin typeface="Times New Roman" pitchFamily="18" charset="0"/>
                <a:cs typeface="Times New Roman" pitchFamily="18" charset="0"/>
              </a:rPr>
              <a:t>LIFE CYCLE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endParaRPr lang="en-IN" dirty="0"/>
          </a:p>
        </p:txBody>
      </p:sp>
      <p:sp>
        <p:nvSpPr>
          <p:cNvPr id="4" name="TextBox 3"/>
          <p:cNvSpPr txBox="1"/>
          <p:nvPr/>
        </p:nvSpPr>
        <p:spPr>
          <a:xfrm>
            <a:off x="5364088" y="5445224"/>
            <a:ext cx="3168352" cy="369332"/>
          </a:xfrm>
          <a:prstGeom prst="rect">
            <a:avLst/>
          </a:prstGeom>
          <a:noFill/>
        </p:spPr>
        <p:txBody>
          <a:bodyPr wrap="square" rtlCol="0">
            <a:spAutoFit/>
          </a:bodyPr>
          <a:lstStyle/>
          <a:p>
            <a:r>
              <a:rPr lang="en-US" smtClean="0"/>
              <a:t>               </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0" y="1219200"/>
            <a:ext cx="9144000" cy="5334000"/>
          </a:xfrm>
        </p:spPr>
        <p:txBody>
          <a:bodyPr>
            <a:normAutofit/>
          </a:bodyPr>
          <a:lstStyle/>
          <a:p>
            <a:pPr>
              <a:buNone/>
            </a:pPr>
            <a:endParaRPr lang="en-US" sz="2400" b="1"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Design</a:t>
            </a:r>
            <a:endParaRPr lang="en-US" sz="2400" b="1" dirty="0">
              <a:latin typeface="Times New Roman" pitchFamily="18" charset="0"/>
              <a:cs typeface="Times New Roman" pitchFamily="18" charset="0"/>
            </a:endParaRPr>
          </a:p>
          <a:p>
            <a:pPr>
              <a:lnSpc>
                <a:spcPct val="150000"/>
              </a:lnSpc>
            </a:pPr>
            <a:r>
              <a:rPr lang="en-US" sz="2400" dirty="0">
                <a:latin typeface="Times New Roman" pitchFamily="18" charset="0"/>
                <a:cs typeface="Times New Roman" pitchFamily="18" charset="0"/>
              </a:rPr>
              <a:t>Finally, the analysis team develops the </a:t>
            </a:r>
            <a:r>
              <a:rPr lang="en-US" sz="2400" b="1" i="1" dirty="0">
                <a:latin typeface="Times New Roman" pitchFamily="18" charset="0"/>
                <a:cs typeface="Times New Roman" pitchFamily="18" charset="0"/>
              </a:rPr>
              <a:t>program design</a:t>
            </a:r>
            <a:r>
              <a:rPr lang="en-US" sz="2400" dirty="0">
                <a:latin typeface="Times New Roman" pitchFamily="18" charset="0"/>
                <a:cs typeface="Times New Roman" pitchFamily="18" charset="0"/>
              </a:rPr>
              <a:t> which defines the programs that need to be written and exactly what each program will </a:t>
            </a:r>
            <a:r>
              <a:rPr lang="en-US" sz="2400" dirty="0" smtClean="0">
                <a:latin typeface="Times New Roman" pitchFamily="18" charset="0"/>
                <a:cs typeface="Times New Roman" pitchFamily="18" charset="0"/>
              </a:rPr>
              <a:t>do.</a:t>
            </a:r>
            <a:endParaRPr lang="en-US" sz="2400" dirty="0">
              <a:latin typeface="Times New Roman" pitchFamily="18" charset="0"/>
              <a:cs typeface="Times New Roman" pitchFamily="18" charset="0"/>
            </a:endParaRPr>
          </a:p>
          <a:p>
            <a:pPr>
              <a:lnSpc>
                <a:spcPct val="150000"/>
              </a:lnSpc>
            </a:pPr>
            <a:r>
              <a:rPr lang="en-US" sz="2400" dirty="0">
                <a:latin typeface="Times New Roman" pitchFamily="18" charset="0"/>
                <a:cs typeface="Times New Roman" pitchFamily="18" charset="0"/>
              </a:rPr>
              <a:t>The collection of deliverables (architecture design, interface design, database and file specifications, and program design) is the </a:t>
            </a:r>
            <a:r>
              <a:rPr lang="en-US" sz="2400" b="1" i="1" dirty="0">
                <a:latin typeface="Times New Roman" pitchFamily="18" charset="0"/>
                <a:cs typeface="Times New Roman" pitchFamily="18" charset="0"/>
              </a:rPr>
              <a:t>system specification </a:t>
            </a:r>
            <a:r>
              <a:rPr lang="en-US" sz="2400" dirty="0">
                <a:latin typeface="Times New Roman" pitchFamily="18" charset="0"/>
                <a:cs typeface="Times New Roman" pitchFamily="18" charset="0"/>
              </a:rPr>
              <a:t>that is handed to the programming team for implementation  </a:t>
            </a:r>
            <a:r>
              <a:rPr lang="en-US" sz="2400"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22530" name="Rectangle 2"/>
          <p:cNvSpPr>
            <a:spLocks noGrp="1" noChangeArrowheads="1"/>
          </p:cNvSpPr>
          <p:nvPr>
            <p:ph type="title"/>
          </p:nvPr>
        </p:nvSpPr>
        <p:spPr>
          <a:xfrm>
            <a:off x="0" y="228600"/>
            <a:ext cx="9144000" cy="1143000"/>
          </a:xfrm>
        </p:spPr>
        <p:txBody>
          <a:bodyPr>
            <a:noAutofit/>
          </a:bodyPr>
          <a:lstStyle/>
          <a:p>
            <a:r>
              <a:rPr lang="en-US" sz="4400" dirty="0">
                <a:latin typeface="Times New Roman" pitchFamily="18" charset="0"/>
                <a:cs typeface="Times New Roman" pitchFamily="18" charset="0"/>
              </a:rPr>
              <a:t>Systems Development Life Cycle (SDLC)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0" y="1524000"/>
            <a:ext cx="9144000" cy="5029200"/>
          </a:xfrm>
        </p:spPr>
        <p:txBody>
          <a:bodyPr/>
          <a:lstStyle/>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Design</a:t>
            </a:r>
            <a:endParaRPr lang="en-US" b="1" dirty="0">
              <a:latin typeface="Times New Roman" pitchFamily="18" charset="0"/>
              <a:cs typeface="Times New Roman" pitchFamily="18" charset="0"/>
            </a:endParaRPr>
          </a:p>
          <a:p>
            <a:pPr>
              <a:lnSpc>
                <a:spcPct val="150000"/>
              </a:lnSpc>
            </a:pPr>
            <a:r>
              <a:rPr lang="en-US" sz="2400" dirty="0">
                <a:latin typeface="Times New Roman" pitchFamily="18" charset="0"/>
                <a:cs typeface="Times New Roman" pitchFamily="18" charset="0"/>
              </a:rPr>
              <a:t>At the end of the design phase, the feasibility analysis and project plan are reexamined and revised and another decision is made by the project sponsor and approval committee about whether to terminate the project or </a:t>
            </a:r>
            <a:r>
              <a:rPr lang="en-US" sz="2400" dirty="0" smtClean="0">
                <a:latin typeface="Times New Roman" pitchFamily="18" charset="0"/>
                <a:cs typeface="Times New Roman" pitchFamily="18" charset="0"/>
              </a:rPr>
              <a:t>continue.  </a:t>
            </a:r>
            <a:endParaRPr lang="en-US" sz="2400" b="1" dirty="0">
              <a:latin typeface="Times New Roman" pitchFamily="18" charset="0"/>
              <a:cs typeface="Times New Roman" pitchFamily="18" charset="0"/>
            </a:endParaRPr>
          </a:p>
        </p:txBody>
      </p:sp>
      <p:sp>
        <p:nvSpPr>
          <p:cNvPr id="23554" name="Rectangle 2"/>
          <p:cNvSpPr>
            <a:spLocks noGrp="1" noChangeArrowheads="1"/>
          </p:cNvSpPr>
          <p:nvPr>
            <p:ph type="title"/>
          </p:nvPr>
        </p:nvSpPr>
        <p:spPr>
          <a:xfrm>
            <a:off x="0" y="228600"/>
            <a:ext cx="9144000" cy="1143000"/>
          </a:xfrm>
        </p:spPr>
        <p:txBody>
          <a:bodyPr>
            <a:normAutofit fontScale="90000"/>
          </a:bodyPr>
          <a:lstStyle/>
          <a:p>
            <a:r>
              <a:rPr lang="en-US" sz="4900" dirty="0">
                <a:latin typeface="Times New Roman" pitchFamily="18" charset="0"/>
                <a:cs typeface="Times New Roman" pitchFamily="18" charset="0"/>
              </a:rPr>
              <a:t>Systems</a:t>
            </a:r>
            <a:r>
              <a:rPr lang="en-US" dirty="0">
                <a:latin typeface="Times New Roman" pitchFamily="18" charset="0"/>
                <a:cs typeface="Times New Roman" pitchFamily="18" charset="0"/>
              </a:rPr>
              <a:t> Development Life Cycle (SDLC)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0" y="1447800"/>
            <a:ext cx="9144000" cy="5105400"/>
          </a:xfrm>
        </p:spPr>
        <p:txBody>
          <a:bodyPr>
            <a:normAutofit/>
          </a:bodyPr>
          <a:lstStyle/>
          <a:p>
            <a:pPr>
              <a:buNone/>
            </a:pPr>
            <a:endParaRPr lang="en-US" sz="2400" b="1"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Implementation</a:t>
            </a:r>
            <a:endParaRPr lang="en-US" sz="2400" b="1" dirty="0">
              <a:latin typeface="Times New Roman" pitchFamily="18" charset="0"/>
              <a:cs typeface="Times New Roman" pitchFamily="18" charset="0"/>
            </a:endParaRPr>
          </a:p>
          <a:p>
            <a:pPr>
              <a:lnSpc>
                <a:spcPct val="150000"/>
              </a:lnSpc>
            </a:pPr>
            <a:r>
              <a:rPr lang="en-US" sz="2400" dirty="0">
                <a:latin typeface="Times New Roman" pitchFamily="18" charset="0"/>
                <a:cs typeface="Times New Roman" pitchFamily="18" charset="0"/>
              </a:rPr>
              <a:t>The final phase in the SDLC, during which the system is actually built (or purchased</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nSpc>
                <a:spcPct val="150000"/>
              </a:lnSpc>
            </a:pPr>
            <a:r>
              <a:rPr lang="en-US" sz="2400" dirty="0">
                <a:latin typeface="Times New Roman" pitchFamily="18" charset="0"/>
                <a:cs typeface="Times New Roman" pitchFamily="18" charset="0"/>
              </a:rPr>
              <a:t>This is the phase that usually gets the most attention, because for most systems it is the longest and most expensive single part of the development </a:t>
            </a:r>
            <a:r>
              <a:rPr lang="en-US" sz="2400" dirty="0" smtClean="0">
                <a:latin typeface="Times New Roman" pitchFamily="18" charset="0"/>
                <a:cs typeface="Times New Roman" pitchFamily="18" charset="0"/>
              </a:rPr>
              <a:t>process.</a:t>
            </a:r>
            <a:endParaRPr lang="en-US" sz="2400" dirty="0">
              <a:latin typeface="Times New Roman" pitchFamily="18" charset="0"/>
              <a:cs typeface="Times New Roman" pitchFamily="18" charset="0"/>
            </a:endParaRPr>
          </a:p>
          <a:p>
            <a:pPr>
              <a:lnSpc>
                <a:spcPct val="150000"/>
              </a:lnSpc>
            </a:pPr>
            <a:r>
              <a:rPr lang="en-US" sz="2400" dirty="0">
                <a:latin typeface="Times New Roman" pitchFamily="18" charset="0"/>
                <a:cs typeface="Times New Roman" pitchFamily="18" charset="0"/>
              </a:rPr>
              <a:t>The first step is system </a:t>
            </a:r>
            <a:r>
              <a:rPr lang="en-US" sz="2400" b="1" i="1" dirty="0">
                <a:latin typeface="Times New Roman" pitchFamily="18" charset="0"/>
                <a:cs typeface="Times New Roman" pitchFamily="18" charset="0"/>
              </a:rPr>
              <a:t>construction</a:t>
            </a:r>
            <a:r>
              <a:rPr lang="en-US" sz="2400" dirty="0">
                <a:latin typeface="Times New Roman" pitchFamily="18" charset="0"/>
                <a:cs typeface="Times New Roman" pitchFamily="18" charset="0"/>
              </a:rPr>
              <a:t>, during which the system is built and tested to ensure it performs as </a:t>
            </a:r>
            <a:r>
              <a:rPr lang="en-US" sz="2400" dirty="0" smtClean="0">
                <a:latin typeface="Times New Roman" pitchFamily="18" charset="0"/>
                <a:cs typeface="Times New Roman" pitchFamily="18" charset="0"/>
              </a:rPr>
              <a:t>designed.</a:t>
            </a:r>
            <a:endParaRPr lang="en-US" sz="2400" b="1" dirty="0">
              <a:latin typeface="Times New Roman" pitchFamily="18" charset="0"/>
              <a:cs typeface="Times New Roman" pitchFamily="18" charset="0"/>
            </a:endParaRPr>
          </a:p>
        </p:txBody>
      </p:sp>
      <p:sp>
        <p:nvSpPr>
          <p:cNvPr id="24578" name="Rectangle 2"/>
          <p:cNvSpPr>
            <a:spLocks noGrp="1" noChangeArrowheads="1"/>
          </p:cNvSpPr>
          <p:nvPr>
            <p:ph type="title"/>
          </p:nvPr>
        </p:nvSpPr>
        <p:spPr>
          <a:xfrm>
            <a:off x="0" y="228600"/>
            <a:ext cx="9144000" cy="1143000"/>
          </a:xfrm>
        </p:spPr>
        <p:txBody>
          <a:bodyPr>
            <a:normAutofit fontScale="90000"/>
          </a:bodyPr>
          <a:lstStyle/>
          <a:p>
            <a:r>
              <a:rPr lang="en-US"/>
              <a:t>Systems Development Life Cycle (SDLC)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0" y="1447800"/>
            <a:ext cx="9144000" cy="5105400"/>
          </a:xfrm>
        </p:spPr>
        <p:txBody>
          <a:bodyPr>
            <a:normAutofit/>
          </a:bodyPr>
          <a:lstStyle/>
          <a:p>
            <a:pPr>
              <a:buNone/>
            </a:pPr>
            <a:endParaRPr lang="en-US" sz="2400" b="1" dirty="0" smtClean="0"/>
          </a:p>
          <a:p>
            <a:pPr>
              <a:buNone/>
            </a:pPr>
            <a:r>
              <a:rPr lang="en-US" sz="2400" b="1" dirty="0" smtClean="0"/>
              <a:t>Implementation</a:t>
            </a:r>
            <a:endParaRPr lang="en-US" sz="2400" b="1" dirty="0"/>
          </a:p>
          <a:p>
            <a:pPr>
              <a:lnSpc>
                <a:spcPct val="150000"/>
              </a:lnSpc>
            </a:pPr>
            <a:r>
              <a:rPr lang="en-US" sz="2400" dirty="0"/>
              <a:t>Testing is one of the most critical steps in implementation (huge cost of bugs and errors</a:t>
            </a:r>
            <a:r>
              <a:rPr lang="en-US" sz="2400" dirty="0" smtClean="0"/>
              <a:t>).</a:t>
            </a:r>
            <a:endParaRPr lang="en-US" sz="2400" dirty="0"/>
          </a:p>
          <a:p>
            <a:pPr>
              <a:lnSpc>
                <a:spcPct val="150000"/>
              </a:lnSpc>
            </a:pPr>
            <a:r>
              <a:rPr lang="en-US" sz="2400" dirty="0" err="1"/>
              <a:t>Organisations</a:t>
            </a:r>
            <a:r>
              <a:rPr lang="en-US" sz="2400" dirty="0"/>
              <a:t> spend more time and attention on testing than on writing the programs in the first </a:t>
            </a:r>
            <a:r>
              <a:rPr lang="en-US" sz="2400" dirty="0" smtClean="0"/>
              <a:t>place.</a:t>
            </a:r>
            <a:endParaRPr lang="en-US" sz="2400" dirty="0"/>
          </a:p>
          <a:p>
            <a:pPr>
              <a:lnSpc>
                <a:spcPct val="150000"/>
              </a:lnSpc>
            </a:pPr>
            <a:r>
              <a:rPr lang="en-US" sz="2400" dirty="0"/>
              <a:t>Once the system has passed a series of tests, it is </a:t>
            </a:r>
            <a:r>
              <a:rPr lang="en-US" sz="2400" dirty="0" smtClean="0"/>
              <a:t>installed.</a:t>
            </a:r>
            <a:endParaRPr lang="en-US" sz="2400" b="1" dirty="0"/>
          </a:p>
        </p:txBody>
      </p:sp>
      <p:sp>
        <p:nvSpPr>
          <p:cNvPr id="25602" name="Rectangle 2"/>
          <p:cNvSpPr>
            <a:spLocks noGrp="1" noChangeArrowheads="1"/>
          </p:cNvSpPr>
          <p:nvPr>
            <p:ph type="title"/>
          </p:nvPr>
        </p:nvSpPr>
        <p:spPr>
          <a:xfrm>
            <a:off x="0" y="228600"/>
            <a:ext cx="9144000" cy="1143000"/>
          </a:xfrm>
        </p:spPr>
        <p:txBody>
          <a:bodyPr>
            <a:normAutofit fontScale="90000"/>
          </a:bodyPr>
          <a:lstStyle/>
          <a:p>
            <a:r>
              <a:rPr lang="en-US" dirty="0"/>
              <a:t>Systems Development Life Cycle (SDLC)</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IE" dirty="0" smtClean="0"/>
          </a:p>
          <a:p>
            <a:pPr>
              <a:buNone/>
            </a:pPr>
            <a:endParaRPr lang="en-IE" dirty="0" smtClean="0"/>
          </a:p>
          <a:p>
            <a:pPr>
              <a:buNone/>
            </a:pPr>
            <a:r>
              <a:rPr lang="en-IE" dirty="0" smtClean="0"/>
              <a:t>                   </a:t>
            </a:r>
            <a:r>
              <a:rPr lang="en-IE" sz="4800" dirty="0" smtClean="0"/>
              <a:t>Thank you</a:t>
            </a:r>
          </a:p>
          <a:p>
            <a:pPr>
              <a:buNone/>
            </a:pPr>
            <a:r>
              <a:rPr lang="en-IE" sz="1400" dirty="0" smtClean="0"/>
              <a:t>                                               </a:t>
            </a:r>
            <a:r>
              <a:rPr lang="en-IE" sz="2400" dirty="0" smtClean="0"/>
              <a:t>Any Queries?</a:t>
            </a:r>
            <a:endParaRPr lang="en-IE" sz="2400" dirty="0"/>
          </a:p>
        </p:txBody>
      </p:sp>
      <p:sp>
        <p:nvSpPr>
          <p:cNvPr id="2" name="Title 1"/>
          <p:cNvSpPr>
            <a:spLocks noGrp="1"/>
          </p:cNvSpPr>
          <p:nvPr>
            <p:ph type="title"/>
          </p:nvPr>
        </p:nvSpPr>
        <p:spPr/>
        <p:txBody>
          <a:bodyPr/>
          <a:lstStyle/>
          <a:p>
            <a:r>
              <a:rPr lang="en-IE" dirty="0" smtClean="0"/>
              <a:t>                   </a:t>
            </a:r>
            <a:endParaRPr lang="en-I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noFill/>
          <a:ln/>
        </p:spPr>
        <p:txBody>
          <a:bodyPr lIns="92075" tIns="46038" rIns="92075" bIns="46038">
            <a:normAutofit fontScale="92500" lnSpcReduction="20000"/>
          </a:bodyPr>
          <a:lstStyle/>
          <a:p>
            <a:pPr marL="285750" indent="-285750">
              <a:lnSpc>
                <a:spcPct val="150000"/>
              </a:lnSpc>
            </a:pPr>
            <a:r>
              <a:rPr lang="en-GB" sz="2400" dirty="0">
                <a:latin typeface="Times New Roman" pitchFamily="18" charset="0"/>
                <a:cs typeface="Times New Roman" pitchFamily="18" charset="0"/>
              </a:rPr>
              <a:t>SDLC is a </a:t>
            </a:r>
            <a:r>
              <a:rPr lang="en-GB" sz="2400" b="1" i="1" dirty="0">
                <a:latin typeface="Times New Roman" pitchFamily="18" charset="0"/>
                <a:cs typeface="Times New Roman" pitchFamily="18" charset="0"/>
              </a:rPr>
              <a:t>Disciplined approach </a:t>
            </a:r>
            <a:r>
              <a:rPr lang="en-GB" sz="2400" dirty="0">
                <a:latin typeface="Times New Roman" pitchFamily="18" charset="0"/>
                <a:cs typeface="Times New Roman" pitchFamily="18" charset="0"/>
              </a:rPr>
              <a:t>to systems development</a:t>
            </a:r>
          </a:p>
          <a:p>
            <a:pPr marL="285750" indent="-285750">
              <a:lnSpc>
                <a:spcPct val="150000"/>
              </a:lnSpc>
            </a:pPr>
            <a:r>
              <a:rPr lang="en-GB" sz="2400" dirty="0" smtClean="0">
                <a:latin typeface="Times New Roman" pitchFamily="18" charset="0"/>
                <a:cs typeface="Times New Roman" pitchFamily="18" charset="0"/>
              </a:rPr>
              <a:t>There </a:t>
            </a:r>
            <a:r>
              <a:rPr lang="en-GB" sz="2400" dirty="0">
                <a:latin typeface="Times New Roman" pitchFamily="18" charset="0"/>
                <a:cs typeface="Times New Roman" pitchFamily="18" charset="0"/>
              </a:rPr>
              <a:t>are many version of SDLC (nearly as many as authors</a:t>
            </a:r>
            <a:r>
              <a:rPr lang="en-GB" sz="2400" dirty="0" smtClean="0">
                <a:latin typeface="Times New Roman" pitchFamily="18" charset="0"/>
                <a:cs typeface="Times New Roman" pitchFamily="18" charset="0"/>
              </a:rPr>
              <a:t>).</a:t>
            </a:r>
          </a:p>
          <a:p>
            <a:pPr>
              <a:lnSpc>
                <a:spcPct val="150000"/>
              </a:lnSpc>
            </a:pPr>
            <a:r>
              <a:rPr lang="en-US" sz="2400" dirty="0" smtClean="0">
                <a:latin typeface="Times New Roman" pitchFamily="18" charset="0"/>
                <a:cs typeface="Times New Roman" pitchFamily="18" charset="0"/>
              </a:rPr>
              <a:t>Building an IS</a:t>
            </a:r>
          </a:p>
          <a:p>
            <a:pPr lvl="1">
              <a:lnSpc>
                <a:spcPct val="150000"/>
              </a:lnSpc>
            </a:pPr>
            <a:r>
              <a:rPr lang="en-US" sz="2400" dirty="0" smtClean="0">
                <a:latin typeface="Times New Roman" pitchFamily="18" charset="0"/>
                <a:cs typeface="Times New Roman" pitchFamily="18" charset="0"/>
              </a:rPr>
              <a:t>Basic Idea (solution to a problem).</a:t>
            </a:r>
          </a:p>
          <a:p>
            <a:pPr lvl="1">
              <a:lnSpc>
                <a:spcPct val="150000"/>
              </a:lnSpc>
            </a:pPr>
            <a:r>
              <a:rPr lang="en-US" sz="2400" dirty="0" smtClean="0">
                <a:latin typeface="Times New Roman" pitchFamily="18" charset="0"/>
                <a:cs typeface="Times New Roman" pitchFamily="18" charset="0"/>
              </a:rPr>
              <a:t>Blueprint is designed presenting detailed information about the system.</a:t>
            </a:r>
          </a:p>
          <a:p>
            <a:pPr lvl="1">
              <a:lnSpc>
                <a:spcPct val="150000"/>
              </a:lnSpc>
            </a:pPr>
            <a:r>
              <a:rPr lang="en-US" sz="2400" dirty="0" smtClean="0">
                <a:latin typeface="Times New Roman" pitchFamily="18" charset="0"/>
                <a:cs typeface="Times New Roman" pitchFamily="18" charset="0"/>
              </a:rPr>
              <a:t>System implementation.</a:t>
            </a:r>
          </a:p>
          <a:p>
            <a:pPr>
              <a:lnSpc>
                <a:spcPct val="150000"/>
              </a:lnSpc>
            </a:pPr>
            <a:r>
              <a:rPr lang="en-US" sz="2400" b="1" dirty="0" smtClean="0">
                <a:latin typeface="Times New Roman" pitchFamily="18" charset="0"/>
                <a:cs typeface="Times New Roman" pitchFamily="18" charset="0"/>
              </a:rPr>
              <a:t>The SDLC four phases</a:t>
            </a:r>
            <a:r>
              <a:rPr lang="en-US" sz="2400" dirty="0" smtClean="0">
                <a:latin typeface="Times New Roman" pitchFamily="18" charset="0"/>
                <a:cs typeface="Times New Roman" pitchFamily="18" charset="0"/>
              </a:rPr>
              <a:t>:</a:t>
            </a:r>
          </a:p>
          <a:p>
            <a:pPr lvl="1">
              <a:lnSpc>
                <a:spcPct val="150000"/>
              </a:lnSpc>
            </a:pPr>
            <a:r>
              <a:rPr lang="en-US" sz="2400" dirty="0" smtClean="0">
                <a:latin typeface="Times New Roman" pitchFamily="18" charset="0"/>
                <a:cs typeface="Times New Roman" pitchFamily="18" charset="0"/>
              </a:rPr>
              <a:t>Planning, Analysis, Design, Implementation (support).</a:t>
            </a:r>
          </a:p>
          <a:p>
            <a:pPr marL="285750" indent="-285750"/>
            <a:endParaRPr lang="en-GB" sz="2400" dirty="0">
              <a:latin typeface="Times New Roman" pitchFamily="18" charset="0"/>
              <a:cs typeface="Times New Roman" pitchFamily="18" charset="0"/>
            </a:endParaRPr>
          </a:p>
        </p:txBody>
      </p:sp>
      <p:sp>
        <p:nvSpPr>
          <p:cNvPr id="76802" name="Rectangle 2"/>
          <p:cNvSpPr>
            <a:spLocks noGrp="1" noChangeArrowheads="1"/>
          </p:cNvSpPr>
          <p:nvPr>
            <p:ph type="title"/>
          </p:nvPr>
        </p:nvSpPr>
        <p:spPr>
          <a:noFill/>
          <a:ln/>
        </p:spPr>
        <p:txBody>
          <a:bodyPr lIns="92075" tIns="46038" rIns="92075" bIns="46038">
            <a:normAutofit/>
          </a:bodyPr>
          <a:lstStyle/>
          <a:p>
            <a:r>
              <a:rPr lang="en-GB" sz="4400" dirty="0">
                <a:latin typeface="Times New Roman" pitchFamily="18" charset="0"/>
                <a:cs typeface="Times New Roman" pitchFamily="18" charset="0"/>
              </a:rPr>
              <a:t>Systems Development Life Cycle: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914400" y="76200"/>
            <a:ext cx="7162800" cy="1143000"/>
          </a:xfrm>
          <a:noFill/>
          <a:ln/>
        </p:spPr>
        <p:txBody>
          <a:bodyPr lIns="92075" tIns="46038" rIns="92075" bIns="46038">
            <a:normAutofit fontScale="90000"/>
          </a:bodyPr>
          <a:lstStyle/>
          <a:p>
            <a:r>
              <a:rPr lang="en-GB"/>
              <a:t>A Systems Development Life Cycle:</a:t>
            </a:r>
          </a:p>
        </p:txBody>
      </p:sp>
      <p:sp>
        <p:nvSpPr>
          <p:cNvPr id="99331" name="Rectangle 3"/>
          <p:cNvSpPr>
            <a:spLocks noChangeArrowheads="1"/>
          </p:cNvSpPr>
          <p:nvPr/>
        </p:nvSpPr>
        <p:spPr bwMode="auto">
          <a:xfrm>
            <a:off x="4092575" y="1265238"/>
            <a:ext cx="1238250" cy="646973"/>
          </a:xfrm>
          <a:prstGeom prst="rect">
            <a:avLst/>
          </a:prstGeom>
          <a:noFill/>
          <a:ln w="12700">
            <a:solidFill>
              <a:schemeClr val="tx1"/>
            </a:solidFill>
            <a:miter lim="800000"/>
            <a:headEnd/>
            <a:tailEnd/>
          </a:ln>
          <a:effectLst/>
        </p:spPr>
        <p:txBody>
          <a:bodyPr lIns="92075" tIns="46038" rIns="92075" bIns="46038">
            <a:spAutoFit/>
          </a:bodyPr>
          <a:lstStyle/>
          <a:p>
            <a:pPr algn="ctr"/>
            <a:r>
              <a:rPr lang="en-GB" sz="1800" b="1" dirty="0">
                <a:latin typeface="Arial" charset="0"/>
              </a:rPr>
              <a:t>Systems</a:t>
            </a:r>
          </a:p>
          <a:p>
            <a:pPr algn="ctr"/>
            <a:r>
              <a:rPr lang="en-GB" sz="1800" b="1" dirty="0" smtClean="0">
                <a:latin typeface="Arial" charset="0"/>
              </a:rPr>
              <a:t>Planning</a:t>
            </a:r>
            <a:endParaRPr lang="en-GB" sz="1800" b="1" dirty="0">
              <a:latin typeface="Arial" charset="0"/>
            </a:endParaRPr>
          </a:p>
        </p:txBody>
      </p:sp>
      <p:sp>
        <p:nvSpPr>
          <p:cNvPr id="99332" name="Rectangle 4"/>
          <p:cNvSpPr>
            <a:spLocks noChangeArrowheads="1"/>
          </p:cNvSpPr>
          <p:nvPr/>
        </p:nvSpPr>
        <p:spPr bwMode="auto">
          <a:xfrm>
            <a:off x="768350" y="2216150"/>
            <a:ext cx="1587500" cy="2501900"/>
          </a:xfrm>
          <a:prstGeom prst="rect">
            <a:avLst/>
          </a:prstGeom>
          <a:solidFill>
            <a:schemeClr val="bg1"/>
          </a:solidFill>
          <a:ln w="12700">
            <a:solidFill>
              <a:schemeClr val="tx1"/>
            </a:solidFill>
            <a:miter lim="800000"/>
            <a:headEnd/>
            <a:tailEnd/>
          </a:ln>
          <a:effectLst/>
        </p:spPr>
        <p:txBody>
          <a:bodyPr wrap="none" anchor="ctr"/>
          <a:lstStyle/>
          <a:p>
            <a:endParaRPr lang="en-IE"/>
          </a:p>
        </p:txBody>
      </p:sp>
      <p:sp>
        <p:nvSpPr>
          <p:cNvPr id="99333" name="Rectangle 5"/>
          <p:cNvSpPr>
            <a:spLocks noChangeArrowheads="1"/>
          </p:cNvSpPr>
          <p:nvPr/>
        </p:nvSpPr>
        <p:spPr bwMode="auto">
          <a:xfrm>
            <a:off x="796925" y="2460625"/>
            <a:ext cx="1530350" cy="646973"/>
          </a:xfrm>
          <a:prstGeom prst="rect">
            <a:avLst/>
          </a:prstGeom>
          <a:noFill/>
          <a:ln w="9525">
            <a:noFill/>
            <a:miter lim="800000"/>
            <a:headEnd/>
            <a:tailEnd/>
          </a:ln>
          <a:effectLst/>
        </p:spPr>
        <p:txBody>
          <a:bodyPr lIns="92075" tIns="46038" rIns="92075" bIns="46038">
            <a:spAutoFit/>
          </a:bodyPr>
          <a:lstStyle/>
          <a:p>
            <a:pPr algn="ctr"/>
            <a:r>
              <a:rPr lang="en-GB" sz="1800" b="1" dirty="0">
                <a:latin typeface="Arial" charset="0"/>
              </a:rPr>
              <a:t>Systems</a:t>
            </a:r>
          </a:p>
          <a:p>
            <a:pPr algn="ctr"/>
            <a:r>
              <a:rPr lang="en-GB" sz="1800" b="1" dirty="0" smtClean="0">
                <a:latin typeface="Arial" charset="0"/>
              </a:rPr>
              <a:t>Support</a:t>
            </a:r>
            <a:endParaRPr lang="en-GB" sz="1800" b="1" dirty="0">
              <a:latin typeface="Arial" charset="0"/>
            </a:endParaRPr>
          </a:p>
        </p:txBody>
      </p:sp>
      <p:sp>
        <p:nvSpPr>
          <p:cNvPr id="99334" name="Rectangle 6"/>
          <p:cNvSpPr>
            <a:spLocks noChangeArrowheads="1"/>
          </p:cNvSpPr>
          <p:nvPr/>
        </p:nvSpPr>
        <p:spPr bwMode="auto">
          <a:xfrm>
            <a:off x="6607175" y="3017838"/>
            <a:ext cx="1238250" cy="646973"/>
          </a:xfrm>
          <a:prstGeom prst="rect">
            <a:avLst/>
          </a:prstGeom>
          <a:noFill/>
          <a:ln w="12700">
            <a:solidFill>
              <a:schemeClr val="tx1"/>
            </a:solidFill>
            <a:miter lim="800000"/>
            <a:headEnd/>
            <a:tailEnd/>
          </a:ln>
          <a:effectLst/>
        </p:spPr>
        <p:txBody>
          <a:bodyPr lIns="92075" tIns="46038" rIns="92075" bIns="46038">
            <a:spAutoFit/>
          </a:bodyPr>
          <a:lstStyle/>
          <a:p>
            <a:pPr algn="ctr"/>
            <a:r>
              <a:rPr lang="en-GB" sz="1800" b="1" dirty="0">
                <a:latin typeface="Arial" charset="0"/>
              </a:rPr>
              <a:t>Systems</a:t>
            </a:r>
          </a:p>
          <a:p>
            <a:pPr algn="ctr"/>
            <a:r>
              <a:rPr lang="en-GB" sz="1800" b="1" dirty="0" smtClean="0">
                <a:latin typeface="Arial" charset="0"/>
              </a:rPr>
              <a:t>Analysis</a:t>
            </a:r>
            <a:endParaRPr lang="en-GB" sz="1800" b="1" dirty="0">
              <a:latin typeface="Arial" charset="0"/>
            </a:endParaRPr>
          </a:p>
        </p:txBody>
      </p:sp>
      <p:sp>
        <p:nvSpPr>
          <p:cNvPr id="99335" name="Rectangle 7"/>
          <p:cNvSpPr>
            <a:spLocks noChangeArrowheads="1"/>
          </p:cNvSpPr>
          <p:nvPr/>
        </p:nvSpPr>
        <p:spPr bwMode="auto">
          <a:xfrm>
            <a:off x="5032375" y="4922838"/>
            <a:ext cx="1517650" cy="646973"/>
          </a:xfrm>
          <a:prstGeom prst="rect">
            <a:avLst/>
          </a:prstGeom>
          <a:noFill/>
          <a:ln w="12700">
            <a:solidFill>
              <a:schemeClr val="tx1"/>
            </a:solidFill>
            <a:miter lim="800000"/>
            <a:headEnd/>
            <a:tailEnd/>
          </a:ln>
          <a:effectLst/>
        </p:spPr>
        <p:txBody>
          <a:bodyPr lIns="92075" tIns="46038" rIns="92075" bIns="46038">
            <a:spAutoFit/>
          </a:bodyPr>
          <a:lstStyle/>
          <a:p>
            <a:pPr algn="ctr"/>
            <a:r>
              <a:rPr lang="en-GB" sz="1800" b="1" dirty="0">
                <a:latin typeface="Arial" charset="0"/>
              </a:rPr>
              <a:t>Systems</a:t>
            </a:r>
          </a:p>
          <a:p>
            <a:pPr algn="ctr"/>
            <a:r>
              <a:rPr lang="en-GB" sz="1800" b="1" dirty="0" smtClean="0">
                <a:latin typeface="Arial" charset="0"/>
              </a:rPr>
              <a:t>Design</a:t>
            </a:r>
            <a:endParaRPr lang="en-GB" sz="1800" b="1" dirty="0">
              <a:latin typeface="Arial" charset="0"/>
            </a:endParaRPr>
          </a:p>
        </p:txBody>
      </p:sp>
      <p:sp>
        <p:nvSpPr>
          <p:cNvPr id="99336" name="Line 8"/>
          <p:cNvSpPr>
            <a:spLocks noChangeShapeType="1"/>
          </p:cNvSpPr>
          <p:nvPr/>
        </p:nvSpPr>
        <p:spPr bwMode="auto">
          <a:xfrm flipV="1">
            <a:off x="1524000" y="1828800"/>
            <a:ext cx="0" cy="381000"/>
          </a:xfrm>
          <a:prstGeom prst="line">
            <a:avLst/>
          </a:prstGeom>
          <a:noFill/>
          <a:ln w="12700">
            <a:solidFill>
              <a:schemeClr val="tx1"/>
            </a:solidFill>
            <a:round/>
            <a:headEnd type="none" w="sm" len="sm"/>
            <a:tailEnd type="none" w="sm" len="sm"/>
          </a:ln>
          <a:effectLst/>
        </p:spPr>
        <p:txBody>
          <a:bodyPr wrap="none" anchor="ctr"/>
          <a:lstStyle/>
          <a:p>
            <a:endParaRPr lang="en-IE"/>
          </a:p>
        </p:txBody>
      </p:sp>
      <p:sp>
        <p:nvSpPr>
          <p:cNvPr id="99337" name="Line 9"/>
          <p:cNvSpPr>
            <a:spLocks noChangeShapeType="1"/>
          </p:cNvSpPr>
          <p:nvPr/>
        </p:nvSpPr>
        <p:spPr bwMode="auto">
          <a:xfrm>
            <a:off x="1524000" y="1828800"/>
            <a:ext cx="2438400" cy="0"/>
          </a:xfrm>
          <a:prstGeom prst="line">
            <a:avLst/>
          </a:prstGeom>
          <a:noFill/>
          <a:ln w="12700">
            <a:solidFill>
              <a:schemeClr val="tx1"/>
            </a:solidFill>
            <a:round/>
            <a:headEnd type="none" w="sm" len="sm"/>
            <a:tailEnd type="stealth" w="med" len="lg"/>
          </a:ln>
          <a:effectLst/>
        </p:spPr>
        <p:txBody>
          <a:bodyPr wrap="none" anchor="ctr"/>
          <a:lstStyle/>
          <a:p>
            <a:endParaRPr lang="en-IE"/>
          </a:p>
        </p:txBody>
      </p:sp>
      <p:sp>
        <p:nvSpPr>
          <p:cNvPr id="99338" name="Line 10"/>
          <p:cNvSpPr>
            <a:spLocks noChangeShapeType="1"/>
          </p:cNvSpPr>
          <p:nvPr/>
        </p:nvSpPr>
        <p:spPr bwMode="auto">
          <a:xfrm>
            <a:off x="5410200" y="1828800"/>
            <a:ext cx="1752600" cy="0"/>
          </a:xfrm>
          <a:prstGeom prst="line">
            <a:avLst/>
          </a:prstGeom>
          <a:noFill/>
          <a:ln w="25400">
            <a:solidFill>
              <a:schemeClr val="accent1"/>
            </a:solidFill>
            <a:round/>
            <a:headEnd type="none" w="sm" len="sm"/>
            <a:tailEnd type="none" w="sm" len="sm"/>
          </a:ln>
          <a:effectLst/>
        </p:spPr>
        <p:txBody>
          <a:bodyPr wrap="none" anchor="ctr"/>
          <a:lstStyle/>
          <a:p>
            <a:endParaRPr lang="en-IE"/>
          </a:p>
        </p:txBody>
      </p:sp>
      <p:sp>
        <p:nvSpPr>
          <p:cNvPr id="99339" name="Line 11"/>
          <p:cNvSpPr>
            <a:spLocks noChangeShapeType="1"/>
          </p:cNvSpPr>
          <p:nvPr/>
        </p:nvSpPr>
        <p:spPr bwMode="auto">
          <a:xfrm>
            <a:off x="7162800" y="1828800"/>
            <a:ext cx="0" cy="1143000"/>
          </a:xfrm>
          <a:prstGeom prst="line">
            <a:avLst/>
          </a:prstGeom>
          <a:noFill/>
          <a:ln w="25400">
            <a:solidFill>
              <a:schemeClr val="accent1"/>
            </a:solidFill>
            <a:round/>
            <a:headEnd type="none" w="sm" len="sm"/>
            <a:tailEnd type="stealth" w="med" len="lg"/>
          </a:ln>
          <a:effectLst/>
        </p:spPr>
        <p:txBody>
          <a:bodyPr wrap="none" anchor="ctr"/>
          <a:lstStyle/>
          <a:p>
            <a:endParaRPr lang="en-IE"/>
          </a:p>
        </p:txBody>
      </p:sp>
      <p:sp>
        <p:nvSpPr>
          <p:cNvPr id="99340" name="Rectangle 12"/>
          <p:cNvSpPr>
            <a:spLocks noChangeArrowheads="1"/>
          </p:cNvSpPr>
          <p:nvPr/>
        </p:nvSpPr>
        <p:spPr bwMode="auto">
          <a:xfrm>
            <a:off x="2187575" y="4846638"/>
            <a:ext cx="2000250" cy="646973"/>
          </a:xfrm>
          <a:prstGeom prst="rect">
            <a:avLst/>
          </a:prstGeom>
          <a:noFill/>
          <a:ln w="12700">
            <a:solidFill>
              <a:schemeClr val="tx1"/>
            </a:solidFill>
            <a:miter lim="800000"/>
            <a:headEnd/>
            <a:tailEnd/>
          </a:ln>
          <a:effectLst/>
        </p:spPr>
        <p:txBody>
          <a:bodyPr lIns="92075" tIns="46038" rIns="92075" bIns="46038">
            <a:spAutoFit/>
          </a:bodyPr>
          <a:lstStyle/>
          <a:p>
            <a:pPr algn="ctr"/>
            <a:r>
              <a:rPr lang="en-GB" sz="1800" b="1" dirty="0">
                <a:latin typeface="Arial" charset="0"/>
              </a:rPr>
              <a:t>Systems</a:t>
            </a:r>
          </a:p>
          <a:p>
            <a:pPr algn="ctr"/>
            <a:r>
              <a:rPr lang="en-GB" sz="1800" b="1" dirty="0" smtClean="0">
                <a:latin typeface="Arial" charset="0"/>
              </a:rPr>
              <a:t>Implementation</a:t>
            </a:r>
            <a:endParaRPr lang="en-GB" sz="1800" b="1" dirty="0">
              <a:latin typeface="Arial" charset="0"/>
            </a:endParaRPr>
          </a:p>
        </p:txBody>
      </p:sp>
      <p:sp>
        <p:nvSpPr>
          <p:cNvPr id="99341" name="Line 13"/>
          <p:cNvSpPr>
            <a:spLocks noChangeShapeType="1"/>
          </p:cNvSpPr>
          <p:nvPr/>
        </p:nvSpPr>
        <p:spPr bwMode="auto">
          <a:xfrm>
            <a:off x="7239000" y="4267200"/>
            <a:ext cx="0" cy="1066800"/>
          </a:xfrm>
          <a:prstGeom prst="line">
            <a:avLst/>
          </a:prstGeom>
          <a:noFill/>
          <a:ln w="25400">
            <a:solidFill>
              <a:schemeClr val="tx1"/>
            </a:solidFill>
            <a:round/>
            <a:headEnd type="none" w="sm" len="sm"/>
            <a:tailEnd type="none" w="sm" len="sm"/>
          </a:ln>
          <a:effectLst/>
        </p:spPr>
        <p:txBody>
          <a:bodyPr wrap="none" anchor="ctr"/>
          <a:lstStyle/>
          <a:p>
            <a:endParaRPr lang="en-IE"/>
          </a:p>
        </p:txBody>
      </p:sp>
      <p:sp>
        <p:nvSpPr>
          <p:cNvPr id="99342" name="Line 14"/>
          <p:cNvSpPr>
            <a:spLocks noChangeShapeType="1"/>
          </p:cNvSpPr>
          <p:nvPr/>
        </p:nvSpPr>
        <p:spPr bwMode="auto">
          <a:xfrm flipH="1">
            <a:off x="6553200" y="5334000"/>
            <a:ext cx="685800" cy="0"/>
          </a:xfrm>
          <a:prstGeom prst="line">
            <a:avLst/>
          </a:prstGeom>
          <a:noFill/>
          <a:ln w="25400">
            <a:solidFill>
              <a:schemeClr val="tx1"/>
            </a:solidFill>
            <a:round/>
            <a:headEnd type="none" w="sm" len="sm"/>
            <a:tailEnd type="stealth" w="med" len="lg"/>
          </a:ln>
          <a:effectLst/>
        </p:spPr>
        <p:txBody>
          <a:bodyPr wrap="none" anchor="ctr"/>
          <a:lstStyle/>
          <a:p>
            <a:endParaRPr lang="en-IE"/>
          </a:p>
        </p:txBody>
      </p:sp>
      <p:sp>
        <p:nvSpPr>
          <p:cNvPr id="99343" name="Line 15"/>
          <p:cNvSpPr>
            <a:spLocks noChangeShapeType="1"/>
          </p:cNvSpPr>
          <p:nvPr/>
        </p:nvSpPr>
        <p:spPr bwMode="auto">
          <a:xfrm flipH="1">
            <a:off x="4267200" y="5334000"/>
            <a:ext cx="685800" cy="0"/>
          </a:xfrm>
          <a:prstGeom prst="line">
            <a:avLst/>
          </a:prstGeom>
          <a:noFill/>
          <a:ln w="25400">
            <a:solidFill>
              <a:schemeClr val="tx1"/>
            </a:solidFill>
            <a:round/>
            <a:headEnd type="none" w="sm" len="sm"/>
            <a:tailEnd type="stealth" w="med" len="lg"/>
          </a:ln>
          <a:effectLst/>
        </p:spPr>
        <p:txBody>
          <a:bodyPr wrap="none" anchor="ctr"/>
          <a:lstStyle/>
          <a:p>
            <a:endParaRPr lang="en-IE"/>
          </a:p>
        </p:txBody>
      </p:sp>
      <p:sp>
        <p:nvSpPr>
          <p:cNvPr id="99344" name="Line 16"/>
          <p:cNvSpPr>
            <a:spLocks noChangeShapeType="1"/>
          </p:cNvSpPr>
          <p:nvPr/>
        </p:nvSpPr>
        <p:spPr bwMode="auto">
          <a:xfrm flipH="1">
            <a:off x="1447800" y="5334000"/>
            <a:ext cx="685800" cy="0"/>
          </a:xfrm>
          <a:prstGeom prst="line">
            <a:avLst/>
          </a:prstGeom>
          <a:noFill/>
          <a:ln w="25400">
            <a:solidFill>
              <a:schemeClr val="tx1"/>
            </a:solidFill>
            <a:round/>
            <a:headEnd type="none" w="sm" len="sm"/>
            <a:tailEnd type="none" w="sm" len="sm"/>
          </a:ln>
          <a:effectLst/>
        </p:spPr>
        <p:txBody>
          <a:bodyPr wrap="none" anchor="ctr"/>
          <a:lstStyle/>
          <a:p>
            <a:endParaRPr lang="en-IE"/>
          </a:p>
        </p:txBody>
      </p:sp>
      <p:sp>
        <p:nvSpPr>
          <p:cNvPr id="99345" name="Line 17"/>
          <p:cNvSpPr>
            <a:spLocks noChangeShapeType="1"/>
          </p:cNvSpPr>
          <p:nvPr/>
        </p:nvSpPr>
        <p:spPr bwMode="auto">
          <a:xfrm flipV="1">
            <a:off x="1447800" y="4800600"/>
            <a:ext cx="0" cy="533400"/>
          </a:xfrm>
          <a:prstGeom prst="line">
            <a:avLst/>
          </a:prstGeom>
          <a:noFill/>
          <a:ln w="25400">
            <a:solidFill>
              <a:schemeClr val="tx1"/>
            </a:solidFill>
            <a:round/>
            <a:headEnd type="none" w="sm" len="sm"/>
            <a:tailEnd type="stealth" w="med" len="lg"/>
          </a:ln>
          <a:effectLst/>
        </p:spPr>
        <p:txBody>
          <a:bodyPr wrap="none" anchor="ctr"/>
          <a:lstStyle/>
          <a:p>
            <a:endParaRPr lang="en-IE"/>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0" y="1219200"/>
            <a:ext cx="9144000" cy="5334000"/>
          </a:xfrm>
        </p:spPr>
        <p:txBody>
          <a:bodyPr/>
          <a:lstStyle/>
          <a:p>
            <a:r>
              <a:rPr lang="en-US" sz="2400" b="1" dirty="0">
                <a:latin typeface="Times New Roman" pitchFamily="18" charset="0"/>
                <a:cs typeface="Times New Roman" pitchFamily="18" charset="0"/>
              </a:rPr>
              <a:t>Planning</a:t>
            </a:r>
          </a:p>
          <a:p>
            <a:r>
              <a:rPr lang="en-US" sz="2400" dirty="0">
                <a:latin typeface="Times New Roman" pitchFamily="18" charset="0"/>
                <a:cs typeface="Times New Roman" pitchFamily="18" charset="0"/>
              </a:rPr>
              <a:t>The systems business value to the </a:t>
            </a:r>
            <a:r>
              <a:rPr lang="en-US" sz="2400" dirty="0" err="1">
                <a:latin typeface="Times New Roman" pitchFamily="18" charset="0"/>
                <a:cs typeface="Times New Roman" pitchFamily="18" charset="0"/>
              </a:rPr>
              <a:t>organisation</a:t>
            </a:r>
            <a:r>
              <a:rPr lang="en-US" sz="2400" dirty="0">
                <a:latin typeface="Times New Roman" pitchFamily="18" charset="0"/>
                <a:cs typeface="Times New Roman" pitchFamily="18" charset="0"/>
              </a:rPr>
              <a:t> is </a:t>
            </a:r>
            <a:r>
              <a:rPr lang="en-US" sz="2400" dirty="0" smtClean="0">
                <a:latin typeface="Times New Roman" pitchFamily="18" charset="0"/>
                <a:cs typeface="Times New Roman" pitchFamily="18" charset="0"/>
              </a:rPr>
              <a:t>identified.</a:t>
            </a:r>
            <a:endParaRPr lang="en-US" sz="2400" dirty="0">
              <a:latin typeface="Times New Roman" pitchFamily="18" charset="0"/>
              <a:cs typeface="Times New Roman" pitchFamily="18" charset="0"/>
            </a:endParaRPr>
          </a:p>
          <a:p>
            <a:pPr>
              <a:lnSpc>
                <a:spcPct val="150000"/>
              </a:lnSpc>
            </a:pPr>
            <a:r>
              <a:rPr lang="en-US" sz="2400" dirty="0">
                <a:latin typeface="Times New Roman" pitchFamily="18" charset="0"/>
                <a:cs typeface="Times New Roman" pitchFamily="18" charset="0"/>
              </a:rPr>
              <a:t>Documents the business need and the systems support to create business </a:t>
            </a:r>
            <a:r>
              <a:rPr lang="en-US" sz="2400" dirty="0" smtClean="0">
                <a:latin typeface="Times New Roman" pitchFamily="18" charset="0"/>
                <a:cs typeface="Times New Roman" pitchFamily="18" charset="0"/>
              </a:rPr>
              <a:t>value During project management, the project manager creates a </a:t>
            </a:r>
            <a:r>
              <a:rPr lang="en-US" sz="2400" b="1" i="1" dirty="0" smtClean="0">
                <a:latin typeface="Times New Roman" pitchFamily="18" charset="0"/>
                <a:cs typeface="Times New Roman" pitchFamily="18" charset="0"/>
              </a:rPr>
              <a:t>work plan</a:t>
            </a:r>
            <a:r>
              <a:rPr lang="en-US" sz="2400" dirty="0" smtClean="0">
                <a:latin typeface="Times New Roman" pitchFamily="18" charset="0"/>
                <a:cs typeface="Times New Roman" pitchFamily="18" charset="0"/>
              </a:rPr>
              <a:t>, staffs the project, and puts techniques in place to control and direct the project through the entire SDLC.</a:t>
            </a:r>
          </a:p>
          <a:p>
            <a:pPr>
              <a:lnSpc>
                <a:spcPct val="150000"/>
              </a:lnSpc>
            </a:pPr>
            <a:r>
              <a:rPr lang="en-US" sz="2400" dirty="0" smtClean="0">
                <a:latin typeface="Times New Roman" pitchFamily="18" charset="0"/>
                <a:cs typeface="Times New Roman" pitchFamily="18" charset="0"/>
              </a:rPr>
              <a:t>The deliverable for project management is a </a:t>
            </a:r>
            <a:r>
              <a:rPr lang="en-US" sz="2400" b="1" i="1" dirty="0" smtClean="0">
                <a:latin typeface="Times New Roman" pitchFamily="18" charset="0"/>
                <a:cs typeface="Times New Roman" pitchFamily="18" charset="0"/>
              </a:rPr>
              <a:t>project plan</a:t>
            </a:r>
            <a:r>
              <a:rPr lang="en-US" sz="2400" dirty="0" smtClean="0">
                <a:latin typeface="Times New Roman" pitchFamily="18" charset="0"/>
                <a:cs typeface="Times New Roman" pitchFamily="18" charset="0"/>
              </a:rPr>
              <a:t> that describes how the project team will go about developing the system.</a:t>
            </a:r>
            <a:endParaRPr lang="en-US" sz="2400" b="1" dirty="0" smtClean="0">
              <a:latin typeface="Times New Roman" pitchFamily="18" charset="0"/>
              <a:cs typeface="Times New Roman" pitchFamily="18" charset="0"/>
            </a:endParaRPr>
          </a:p>
          <a:p>
            <a:endParaRPr lang="en-US" dirty="0"/>
          </a:p>
          <a:p>
            <a:endParaRPr lang="en-US" dirty="0"/>
          </a:p>
        </p:txBody>
      </p:sp>
      <p:sp>
        <p:nvSpPr>
          <p:cNvPr id="11266" name="Rectangle 2"/>
          <p:cNvSpPr>
            <a:spLocks noGrp="1" noChangeArrowheads="1"/>
          </p:cNvSpPr>
          <p:nvPr>
            <p:ph type="title"/>
          </p:nvPr>
        </p:nvSpPr>
        <p:spPr>
          <a:xfrm>
            <a:off x="0" y="228600"/>
            <a:ext cx="9144000" cy="1143000"/>
          </a:xfrm>
        </p:spPr>
        <p:txBody>
          <a:bodyPr>
            <a:normAutofit fontScale="90000"/>
          </a:bodyPr>
          <a:lstStyle/>
          <a:p>
            <a:r>
              <a:rPr lang="en-US"/>
              <a:t>Systems Development Life Cycle (SDLC)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0" y="1219200"/>
            <a:ext cx="9144000" cy="5334000"/>
          </a:xfrm>
        </p:spPr>
        <p:txBody>
          <a:bodyPr/>
          <a:lstStyle/>
          <a:p>
            <a:pPr>
              <a:buNone/>
            </a:pPr>
            <a:endParaRPr lang="en-US" sz="2400" b="1"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Analysis</a:t>
            </a:r>
            <a:endParaRPr lang="en-US" sz="2400" b="1" dirty="0">
              <a:latin typeface="Times New Roman" pitchFamily="18" charset="0"/>
              <a:cs typeface="Times New Roman" pitchFamily="18" charset="0"/>
            </a:endParaRPr>
          </a:p>
          <a:p>
            <a:pPr>
              <a:lnSpc>
                <a:spcPct val="150000"/>
              </a:lnSpc>
            </a:pPr>
            <a:r>
              <a:rPr lang="en-US" sz="2400" dirty="0">
                <a:latin typeface="Times New Roman" pitchFamily="18" charset="0"/>
                <a:cs typeface="Times New Roman" pitchFamily="18" charset="0"/>
              </a:rPr>
              <a:t>Answers the questions of </a:t>
            </a:r>
            <a:r>
              <a:rPr lang="en-US" sz="2400" b="1" i="1" dirty="0">
                <a:latin typeface="Times New Roman" pitchFamily="18" charset="0"/>
                <a:cs typeface="Times New Roman" pitchFamily="18" charset="0"/>
              </a:rPr>
              <a:t>who </a:t>
            </a:r>
            <a:r>
              <a:rPr lang="en-US" sz="2400" dirty="0">
                <a:latin typeface="Times New Roman" pitchFamily="18" charset="0"/>
                <a:cs typeface="Times New Roman" pitchFamily="18" charset="0"/>
              </a:rPr>
              <a:t>will use the system, </a:t>
            </a:r>
            <a:r>
              <a:rPr lang="en-US" sz="2400" b="1" i="1" dirty="0">
                <a:latin typeface="Times New Roman" pitchFamily="18" charset="0"/>
                <a:cs typeface="Times New Roman" pitchFamily="18" charset="0"/>
              </a:rPr>
              <a:t>what </a:t>
            </a:r>
            <a:r>
              <a:rPr lang="en-US" sz="2400" dirty="0">
                <a:latin typeface="Times New Roman" pitchFamily="18" charset="0"/>
                <a:cs typeface="Times New Roman" pitchFamily="18" charset="0"/>
              </a:rPr>
              <a:t> the system will do, and </a:t>
            </a:r>
            <a:r>
              <a:rPr lang="en-US" sz="2400" b="1" i="1" dirty="0">
                <a:latin typeface="Times New Roman" pitchFamily="18" charset="0"/>
                <a:cs typeface="Times New Roman" pitchFamily="18" charset="0"/>
              </a:rPr>
              <a:t>where</a:t>
            </a:r>
            <a:r>
              <a:rPr lang="en-US" sz="2400" dirty="0">
                <a:latin typeface="Times New Roman" pitchFamily="18" charset="0"/>
                <a:cs typeface="Times New Roman" pitchFamily="18" charset="0"/>
              </a:rPr>
              <a:t> and </a:t>
            </a:r>
            <a:r>
              <a:rPr lang="en-US" sz="2400" b="1" i="1" dirty="0">
                <a:latin typeface="Times New Roman" pitchFamily="18" charset="0"/>
                <a:cs typeface="Times New Roman" pitchFamily="18" charset="0"/>
              </a:rPr>
              <a:t>when</a:t>
            </a:r>
            <a:r>
              <a:rPr lang="en-US" sz="2400" dirty="0">
                <a:latin typeface="Times New Roman" pitchFamily="18" charset="0"/>
                <a:cs typeface="Times New Roman" pitchFamily="18" charset="0"/>
              </a:rPr>
              <a:t> it will be </a:t>
            </a:r>
            <a:r>
              <a:rPr lang="en-US" sz="2400" dirty="0" smtClean="0">
                <a:latin typeface="Times New Roman" pitchFamily="18" charset="0"/>
                <a:cs typeface="Times New Roman" pitchFamily="18" charset="0"/>
              </a:rPr>
              <a:t>used.</a:t>
            </a:r>
            <a:endParaRPr lang="en-US" sz="2400" dirty="0">
              <a:latin typeface="Times New Roman" pitchFamily="18" charset="0"/>
              <a:cs typeface="Times New Roman" pitchFamily="18" charset="0"/>
            </a:endParaRPr>
          </a:p>
          <a:p>
            <a:pPr>
              <a:lnSpc>
                <a:spcPct val="150000"/>
              </a:lnSpc>
            </a:pPr>
            <a:r>
              <a:rPr lang="en-US" sz="2400" dirty="0">
                <a:latin typeface="Times New Roman" pitchFamily="18" charset="0"/>
                <a:cs typeface="Times New Roman" pitchFamily="18" charset="0"/>
              </a:rPr>
              <a:t>During this phase, the project team investigates any current system(s), identifies improvement opportunities, and develops a concept for the new </a:t>
            </a:r>
            <a:r>
              <a:rPr lang="en-US" sz="2400" dirty="0" smtClean="0">
                <a:latin typeface="Times New Roman" pitchFamily="18" charset="0"/>
                <a:cs typeface="Times New Roman" pitchFamily="18" charset="0"/>
              </a:rPr>
              <a:t>system.</a:t>
            </a:r>
            <a:endParaRPr lang="en-US" sz="2400" dirty="0">
              <a:latin typeface="Times New Roman" pitchFamily="18" charset="0"/>
              <a:cs typeface="Times New Roman" pitchFamily="18" charset="0"/>
            </a:endParaRPr>
          </a:p>
          <a:p>
            <a:endParaRPr lang="en-US" b="1" dirty="0"/>
          </a:p>
        </p:txBody>
      </p:sp>
      <p:sp>
        <p:nvSpPr>
          <p:cNvPr id="15362" name="Rectangle 2"/>
          <p:cNvSpPr>
            <a:spLocks noGrp="1" noChangeArrowheads="1"/>
          </p:cNvSpPr>
          <p:nvPr>
            <p:ph type="title"/>
          </p:nvPr>
        </p:nvSpPr>
        <p:spPr>
          <a:xfrm>
            <a:off x="0" y="228600"/>
            <a:ext cx="9144000" cy="1143000"/>
          </a:xfrm>
        </p:spPr>
        <p:txBody>
          <a:bodyPr>
            <a:noAutofit/>
          </a:bodyPr>
          <a:lstStyle/>
          <a:p>
            <a:r>
              <a:rPr lang="en-US" sz="4400" dirty="0">
                <a:latin typeface="Times New Roman" pitchFamily="18" charset="0"/>
                <a:cs typeface="Times New Roman" pitchFamily="18" charset="0"/>
              </a:rPr>
              <a:t>Systems Development Life Cycle (SDLC)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0" y="1143000"/>
            <a:ext cx="9144000" cy="5410200"/>
          </a:xfrm>
        </p:spPr>
        <p:txBody>
          <a:bodyPr>
            <a:normAutofit fontScale="92500" lnSpcReduction="10000"/>
          </a:bodyPr>
          <a:lstStyle/>
          <a:p>
            <a:pPr>
              <a:buNone/>
            </a:pPr>
            <a:endParaRPr lang="en-US" sz="2400" b="1"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Analysis</a:t>
            </a:r>
            <a:endParaRPr lang="en-US" sz="2400" b="1" dirty="0">
              <a:latin typeface="Times New Roman" pitchFamily="18" charset="0"/>
              <a:cs typeface="Times New Roman" pitchFamily="18" charset="0"/>
            </a:endParaRPr>
          </a:p>
          <a:p>
            <a:pPr>
              <a:lnSpc>
                <a:spcPct val="150000"/>
              </a:lnSpc>
            </a:pPr>
            <a:r>
              <a:rPr lang="en-US" sz="2400" dirty="0">
                <a:latin typeface="Times New Roman" pitchFamily="18" charset="0"/>
                <a:cs typeface="Times New Roman" pitchFamily="18" charset="0"/>
              </a:rPr>
              <a:t>Analysis begins with the development of an </a:t>
            </a:r>
            <a:r>
              <a:rPr lang="en-US" sz="2400" b="1" i="1" dirty="0">
                <a:latin typeface="Times New Roman" pitchFamily="18" charset="0"/>
                <a:cs typeface="Times New Roman" pitchFamily="18" charset="0"/>
              </a:rPr>
              <a:t>analysis strategy</a:t>
            </a:r>
            <a:r>
              <a:rPr lang="en-US" sz="2400" dirty="0">
                <a:latin typeface="Times New Roman" pitchFamily="18" charset="0"/>
                <a:cs typeface="Times New Roman" pitchFamily="18" charset="0"/>
              </a:rPr>
              <a:t> that guides the project teams </a:t>
            </a:r>
            <a:r>
              <a:rPr lang="en-US" sz="2400" dirty="0" smtClean="0">
                <a:latin typeface="Times New Roman" pitchFamily="18" charset="0"/>
                <a:cs typeface="Times New Roman" pitchFamily="18" charset="0"/>
              </a:rPr>
              <a:t>efforts.</a:t>
            </a:r>
            <a:endParaRPr lang="en-US" sz="2400" dirty="0">
              <a:latin typeface="Times New Roman" pitchFamily="18" charset="0"/>
              <a:cs typeface="Times New Roman" pitchFamily="18" charset="0"/>
            </a:endParaRPr>
          </a:p>
          <a:p>
            <a:pPr>
              <a:lnSpc>
                <a:spcPct val="150000"/>
              </a:lnSpc>
            </a:pPr>
            <a:r>
              <a:rPr lang="en-US" sz="2400" dirty="0">
                <a:latin typeface="Times New Roman" pitchFamily="18" charset="0"/>
                <a:cs typeface="Times New Roman" pitchFamily="18" charset="0"/>
              </a:rPr>
              <a:t>The next step is the development of a concept for a new system accomplished through </a:t>
            </a:r>
            <a:r>
              <a:rPr lang="en-US" sz="2400" b="1" i="1" dirty="0">
                <a:latin typeface="Times New Roman" pitchFamily="18" charset="0"/>
                <a:cs typeface="Times New Roman" pitchFamily="18" charset="0"/>
              </a:rPr>
              <a:t>information gathering</a:t>
            </a:r>
            <a:r>
              <a:rPr lang="en-US" sz="2400" dirty="0">
                <a:latin typeface="Times New Roman" pitchFamily="18" charset="0"/>
                <a:cs typeface="Times New Roman" pitchFamily="18" charset="0"/>
              </a:rPr>
              <a:t> (interviews/questionnaires</a:t>
            </a:r>
            <a:r>
              <a:rPr lang="en-US" sz="2400" dirty="0" smtClean="0">
                <a:latin typeface="Times New Roman" pitchFamily="18" charset="0"/>
                <a:cs typeface="Times New Roman" pitchFamily="18" charset="0"/>
              </a:rPr>
              <a:t>). The system concept is then used as a basis to develop a </a:t>
            </a:r>
            <a:r>
              <a:rPr lang="en-US" sz="2400" b="1" i="1" dirty="0" smtClean="0">
                <a:latin typeface="Times New Roman" pitchFamily="18" charset="0"/>
                <a:cs typeface="Times New Roman" pitchFamily="18" charset="0"/>
              </a:rPr>
              <a:t>business process model</a:t>
            </a:r>
            <a:r>
              <a:rPr lang="en-US" sz="2400" dirty="0" smtClean="0">
                <a:latin typeface="Times New Roman" pitchFamily="18" charset="0"/>
                <a:cs typeface="Times New Roman" pitchFamily="18" charset="0"/>
              </a:rPr>
              <a:t> that describes how the business will operate if the new system were developed.</a:t>
            </a:r>
          </a:p>
          <a:p>
            <a:pPr>
              <a:lnSpc>
                <a:spcPct val="150000"/>
              </a:lnSpc>
            </a:pPr>
            <a:r>
              <a:rPr lang="en-US" sz="2400" dirty="0" smtClean="0">
                <a:latin typeface="Times New Roman" pitchFamily="18" charset="0"/>
                <a:cs typeface="Times New Roman" pitchFamily="18" charset="0"/>
              </a:rPr>
              <a:t>Finally, a </a:t>
            </a:r>
            <a:r>
              <a:rPr lang="en-US" sz="2400" b="1" i="1" dirty="0" smtClean="0">
                <a:latin typeface="Times New Roman" pitchFamily="18" charset="0"/>
                <a:cs typeface="Times New Roman" pitchFamily="18" charset="0"/>
              </a:rPr>
              <a:t>data model</a:t>
            </a:r>
            <a:r>
              <a:rPr lang="en-US" sz="2400" dirty="0" smtClean="0">
                <a:latin typeface="Times New Roman" pitchFamily="18" charset="0"/>
                <a:cs typeface="Times New Roman" pitchFamily="18" charset="0"/>
              </a:rPr>
              <a:t> is developed to describe the information that is needed to support the process.</a:t>
            </a:r>
          </a:p>
          <a:p>
            <a:endParaRPr lang="en-US" b="1" dirty="0"/>
          </a:p>
        </p:txBody>
      </p:sp>
      <p:sp>
        <p:nvSpPr>
          <p:cNvPr id="16386" name="Rectangle 2"/>
          <p:cNvSpPr>
            <a:spLocks noGrp="1" noChangeArrowheads="1"/>
          </p:cNvSpPr>
          <p:nvPr>
            <p:ph type="title"/>
          </p:nvPr>
        </p:nvSpPr>
        <p:spPr>
          <a:xfrm>
            <a:off x="0" y="228600"/>
            <a:ext cx="9144000" cy="1143000"/>
          </a:xfrm>
        </p:spPr>
        <p:txBody>
          <a:bodyPr>
            <a:normAutofit fontScale="90000"/>
          </a:bodyPr>
          <a:lstStyle/>
          <a:p>
            <a:r>
              <a:rPr lang="en-US" dirty="0"/>
              <a:t>Systems Development Life Cycle (SDLC)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0" y="1295400"/>
            <a:ext cx="9144000" cy="5257800"/>
          </a:xfrm>
        </p:spPr>
        <p:txBody>
          <a:bodyPr>
            <a:normAutofit/>
          </a:bodyPr>
          <a:lstStyle/>
          <a:p>
            <a:pPr>
              <a:buNone/>
            </a:pPr>
            <a:r>
              <a:rPr lang="en-US" sz="2400" b="1" dirty="0" smtClean="0">
                <a:latin typeface="Times New Roman" pitchFamily="18" charset="0"/>
                <a:cs typeface="Times New Roman" pitchFamily="18" charset="0"/>
              </a:rPr>
              <a:t>Analysis</a:t>
            </a:r>
          </a:p>
          <a:p>
            <a:pPr>
              <a:buNone/>
            </a:pPr>
            <a:endParaRPr lang="en-US" sz="2400" b="1" dirty="0">
              <a:latin typeface="Times New Roman" pitchFamily="18" charset="0"/>
              <a:cs typeface="Times New Roman" pitchFamily="18" charset="0"/>
            </a:endParaRPr>
          </a:p>
          <a:p>
            <a:pPr>
              <a:lnSpc>
                <a:spcPct val="150000"/>
              </a:lnSpc>
            </a:pPr>
            <a:r>
              <a:rPr lang="en-US" sz="2400" dirty="0">
                <a:latin typeface="Times New Roman" pitchFamily="18" charset="0"/>
                <a:cs typeface="Times New Roman" pitchFamily="18" charset="0"/>
              </a:rPr>
              <a:t>The</a:t>
            </a:r>
            <a:r>
              <a:rPr lang="en-US" sz="2400" b="1" i="1" dirty="0">
                <a:latin typeface="Times New Roman" pitchFamily="18" charset="0"/>
                <a:cs typeface="Times New Roman" pitchFamily="18" charset="0"/>
              </a:rPr>
              <a:t> system proposal</a:t>
            </a:r>
            <a:r>
              <a:rPr lang="en-US" sz="2400" dirty="0">
                <a:latin typeface="Times New Roman" pitchFamily="18" charset="0"/>
                <a:cs typeface="Times New Roman" pitchFamily="18" charset="0"/>
              </a:rPr>
              <a:t> </a:t>
            </a:r>
            <a:r>
              <a:rPr lang="en-IE" sz="2400" dirty="0">
                <a:latin typeface="Times New Roman" pitchFamily="18" charset="0"/>
                <a:cs typeface="Times New Roman" pitchFamily="18" charset="0"/>
              </a:rPr>
              <a:t> </a:t>
            </a:r>
            <a:r>
              <a:rPr lang="en-US" sz="2400" dirty="0">
                <a:latin typeface="Times New Roman" pitchFamily="18" charset="0"/>
                <a:cs typeface="Times New Roman" pitchFamily="18" charset="0"/>
              </a:rPr>
              <a:t>is presented to the project sponsor and other key decision makers who decide whether the project should </a:t>
            </a:r>
            <a:r>
              <a:rPr lang="en-US" sz="2400" dirty="0" smtClean="0">
                <a:latin typeface="Times New Roman" pitchFamily="18" charset="0"/>
                <a:cs typeface="Times New Roman" pitchFamily="18" charset="0"/>
              </a:rPr>
              <a:t>continue.</a:t>
            </a:r>
            <a:endParaRPr lang="en-US" sz="2400" dirty="0">
              <a:latin typeface="Times New Roman" pitchFamily="18" charset="0"/>
              <a:cs typeface="Times New Roman" pitchFamily="18" charset="0"/>
            </a:endParaRPr>
          </a:p>
          <a:p>
            <a:pPr>
              <a:lnSpc>
                <a:spcPct val="150000"/>
              </a:lnSpc>
            </a:pPr>
            <a:r>
              <a:rPr lang="en-US" sz="2400" dirty="0">
                <a:latin typeface="Times New Roman" pitchFamily="18" charset="0"/>
                <a:cs typeface="Times New Roman" pitchFamily="18" charset="0"/>
              </a:rPr>
              <a:t>The </a:t>
            </a:r>
            <a:r>
              <a:rPr lang="en-US" sz="2400" b="1" i="1" dirty="0">
                <a:latin typeface="Times New Roman" pitchFamily="18" charset="0"/>
                <a:cs typeface="Times New Roman" pitchFamily="18" charset="0"/>
              </a:rPr>
              <a:t>system proposal</a:t>
            </a:r>
            <a:r>
              <a:rPr lang="en-US" sz="2400" dirty="0">
                <a:latin typeface="Times New Roman" pitchFamily="18" charset="0"/>
                <a:cs typeface="Times New Roman" pitchFamily="18" charset="0"/>
              </a:rPr>
              <a:t> </a:t>
            </a:r>
            <a:r>
              <a:rPr lang="en-IE" sz="2400" dirty="0">
                <a:latin typeface="Times New Roman" pitchFamily="18" charset="0"/>
                <a:cs typeface="Times New Roman" pitchFamily="18" charset="0"/>
              </a:rPr>
              <a:t> </a:t>
            </a:r>
            <a:r>
              <a:rPr lang="en-US" sz="2400" dirty="0">
                <a:latin typeface="Times New Roman" pitchFamily="18" charset="0"/>
                <a:cs typeface="Times New Roman" pitchFamily="18" charset="0"/>
              </a:rPr>
              <a:t>is the initial deliverable that describes the new </a:t>
            </a:r>
            <a:r>
              <a:rPr lang="en-US" sz="2400" dirty="0" smtClean="0">
                <a:latin typeface="Times New Roman" pitchFamily="18" charset="0"/>
                <a:cs typeface="Times New Roman" pitchFamily="18" charset="0"/>
              </a:rPr>
              <a:t>system.</a:t>
            </a:r>
            <a:endParaRPr lang="en-US" sz="2400" dirty="0">
              <a:latin typeface="Times New Roman" pitchFamily="18" charset="0"/>
              <a:cs typeface="Times New Roman" pitchFamily="18" charset="0"/>
            </a:endParaRPr>
          </a:p>
        </p:txBody>
      </p:sp>
      <p:sp>
        <p:nvSpPr>
          <p:cNvPr id="18434" name="Rectangle 2"/>
          <p:cNvSpPr>
            <a:spLocks noGrp="1" noChangeArrowheads="1"/>
          </p:cNvSpPr>
          <p:nvPr>
            <p:ph type="title"/>
          </p:nvPr>
        </p:nvSpPr>
        <p:spPr>
          <a:xfrm>
            <a:off x="0" y="228600"/>
            <a:ext cx="9144000" cy="1143000"/>
          </a:xfrm>
        </p:spPr>
        <p:txBody>
          <a:bodyPr>
            <a:noAutofit/>
          </a:bodyPr>
          <a:lstStyle/>
          <a:p>
            <a:r>
              <a:rPr lang="en-US" sz="4400" dirty="0">
                <a:latin typeface="Times New Roman" pitchFamily="18" charset="0"/>
                <a:cs typeface="Times New Roman" pitchFamily="18" charset="0"/>
              </a:rPr>
              <a:t>Systems Development Life Cycle </a:t>
            </a:r>
            <a:r>
              <a:rPr lang="en-US" sz="4400" dirty="0" smtClean="0">
                <a:latin typeface="Times New Roman" pitchFamily="18" charset="0"/>
                <a:cs typeface="Times New Roman" pitchFamily="18" charset="0"/>
              </a:rPr>
              <a:t>            (</a:t>
            </a:r>
            <a:r>
              <a:rPr lang="en-US" sz="4400" dirty="0">
                <a:latin typeface="Times New Roman" pitchFamily="18" charset="0"/>
                <a:cs typeface="Times New Roman" pitchFamily="18" charset="0"/>
              </a:rPr>
              <a:t>SDLC)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0" y="1143000"/>
            <a:ext cx="9144000" cy="5410200"/>
          </a:xfrm>
        </p:spPr>
        <p:txBody>
          <a:bodyPr>
            <a:normAutofit/>
          </a:bodyPr>
          <a:lstStyle/>
          <a:p>
            <a:pPr>
              <a:buNone/>
            </a:pPr>
            <a:endParaRPr lang="en-US" sz="2400" b="1" dirty="0" smtClean="0">
              <a:latin typeface="Times New Roman" pitchFamily="18" charset="0"/>
              <a:cs typeface="Times New Roman" pitchFamily="18" charset="0"/>
            </a:endParaRPr>
          </a:p>
          <a:p>
            <a:pPr>
              <a:buNone/>
            </a:pPr>
            <a:endParaRPr lang="en-US" sz="2400" b="1"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Design</a:t>
            </a:r>
            <a:endParaRPr lang="en-US" sz="2400" b="1" dirty="0">
              <a:latin typeface="Times New Roman" pitchFamily="18" charset="0"/>
              <a:cs typeface="Times New Roman" pitchFamily="18" charset="0"/>
            </a:endParaRPr>
          </a:p>
          <a:p>
            <a:pPr>
              <a:lnSpc>
                <a:spcPct val="150000"/>
              </a:lnSpc>
            </a:pPr>
            <a:r>
              <a:rPr lang="en-US" sz="2400" dirty="0">
                <a:latin typeface="Times New Roman" pitchFamily="18" charset="0"/>
                <a:cs typeface="Times New Roman" pitchFamily="18" charset="0"/>
              </a:rPr>
              <a:t>Decide </a:t>
            </a:r>
            <a:r>
              <a:rPr lang="en-US" sz="2400" b="1" i="1" dirty="0">
                <a:latin typeface="Times New Roman" pitchFamily="18" charset="0"/>
                <a:cs typeface="Times New Roman" pitchFamily="18" charset="0"/>
              </a:rPr>
              <a:t>how</a:t>
            </a:r>
            <a:r>
              <a:rPr lang="en-US" sz="2400" dirty="0">
                <a:latin typeface="Times New Roman" pitchFamily="18" charset="0"/>
                <a:cs typeface="Times New Roman" pitchFamily="18" charset="0"/>
              </a:rPr>
              <a:t> the system will operate, in terms of the hardware, software, and network infrastructure, the user interface, forms, and reports that will be used; and the specific programs, databases, and files that will be </a:t>
            </a:r>
            <a:r>
              <a:rPr lang="en-US" sz="2400" dirty="0" smtClean="0">
                <a:latin typeface="Times New Roman" pitchFamily="18" charset="0"/>
                <a:cs typeface="Times New Roman" pitchFamily="18" charset="0"/>
              </a:rPr>
              <a:t>needed.</a:t>
            </a:r>
            <a:endParaRPr lang="en-US" sz="2400" dirty="0">
              <a:latin typeface="Times New Roman" pitchFamily="18" charset="0"/>
              <a:cs typeface="Times New Roman" pitchFamily="18" charset="0"/>
            </a:endParaRPr>
          </a:p>
        </p:txBody>
      </p:sp>
      <p:sp>
        <p:nvSpPr>
          <p:cNvPr id="19458" name="Rectangle 2"/>
          <p:cNvSpPr>
            <a:spLocks noGrp="1" noChangeArrowheads="1"/>
          </p:cNvSpPr>
          <p:nvPr>
            <p:ph type="title"/>
          </p:nvPr>
        </p:nvSpPr>
        <p:spPr>
          <a:xfrm>
            <a:off x="0" y="228600"/>
            <a:ext cx="9144000" cy="1143000"/>
          </a:xfrm>
        </p:spPr>
        <p:txBody>
          <a:bodyPr>
            <a:normAutofit fontScale="90000"/>
          </a:bodyPr>
          <a:lstStyle/>
          <a:p>
            <a:r>
              <a:rPr lang="en-US" dirty="0">
                <a:latin typeface="Times New Roman" pitchFamily="18" charset="0"/>
                <a:cs typeface="Times New Roman" pitchFamily="18" charset="0"/>
              </a:rPr>
              <a:t>Systems Development Life Cycle (SDLC)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0" y="1143000"/>
            <a:ext cx="9144000" cy="5410200"/>
          </a:xfrm>
        </p:spPr>
        <p:txBody>
          <a:bodyPr>
            <a:normAutofit fontScale="92500"/>
          </a:bodyPr>
          <a:lstStyle/>
          <a:p>
            <a:pPr>
              <a:buNone/>
            </a:pPr>
            <a:endParaRPr lang="en-US" sz="2400" b="1"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Design</a:t>
            </a:r>
            <a:endParaRPr lang="en-US" sz="2400" b="1" dirty="0">
              <a:latin typeface="Times New Roman" pitchFamily="18" charset="0"/>
              <a:cs typeface="Times New Roman" pitchFamily="18" charset="0"/>
            </a:endParaRPr>
          </a:p>
          <a:p>
            <a:pPr>
              <a:lnSpc>
                <a:spcPct val="150000"/>
              </a:lnSpc>
            </a:pPr>
            <a:r>
              <a:rPr lang="en-US" sz="2400" dirty="0">
                <a:latin typeface="Times New Roman" pitchFamily="18" charset="0"/>
                <a:cs typeface="Times New Roman" pitchFamily="18" charset="0"/>
              </a:rPr>
              <a:t>The </a:t>
            </a:r>
            <a:r>
              <a:rPr lang="en-US" sz="2400" b="1" i="1" dirty="0">
                <a:latin typeface="Times New Roman" pitchFamily="18" charset="0"/>
                <a:cs typeface="Times New Roman" pitchFamily="18" charset="0"/>
              </a:rPr>
              <a:t>interface design</a:t>
            </a:r>
            <a:r>
              <a:rPr lang="en-US" sz="2400" dirty="0">
                <a:latin typeface="Times New Roman" pitchFamily="18" charset="0"/>
                <a:cs typeface="Times New Roman" pitchFamily="18" charset="0"/>
              </a:rPr>
              <a:t> specifies how the users will move through the system (navigation methods such as menus and on-screen buttons) and the forms and reports that the system will </a:t>
            </a:r>
            <a:r>
              <a:rPr lang="en-US" sz="2400" dirty="0" smtClean="0">
                <a:latin typeface="Times New Roman" pitchFamily="18" charset="0"/>
                <a:cs typeface="Times New Roman" pitchFamily="18" charset="0"/>
              </a:rPr>
              <a:t>use.</a:t>
            </a:r>
          </a:p>
          <a:p>
            <a:pPr>
              <a:lnSpc>
                <a:spcPct val="150000"/>
              </a:lnSpc>
            </a:pPr>
            <a:r>
              <a:rPr lang="en-US" sz="2400" dirty="0" smtClean="0">
                <a:latin typeface="Times New Roman" pitchFamily="18" charset="0"/>
                <a:cs typeface="Times New Roman" pitchFamily="18" charset="0"/>
              </a:rPr>
              <a:t> The first step in the design phase is to develop the </a:t>
            </a:r>
            <a:r>
              <a:rPr lang="en-US" sz="2400" b="1" i="1" dirty="0" smtClean="0">
                <a:latin typeface="Times New Roman" pitchFamily="18" charset="0"/>
                <a:cs typeface="Times New Roman" pitchFamily="18" charset="0"/>
              </a:rPr>
              <a:t>design strategy</a:t>
            </a:r>
            <a:r>
              <a:rPr lang="en-US" sz="2400" dirty="0" smtClean="0">
                <a:latin typeface="Times New Roman" pitchFamily="18" charset="0"/>
                <a:cs typeface="Times New Roman" pitchFamily="18" charset="0"/>
              </a:rPr>
              <a:t> (develop the system in-house; outsource the development; purchase an existing off-the-shelf software package).</a:t>
            </a:r>
          </a:p>
          <a:p>
            <a:pPr>
              <a:lnSpc>
                <a:spcPct val="150000"/>
              </a:lnSpc>
            </a:pPr>
            <a:r>
              <a:rPr lang="en-US" sz="2400" dirty="0" smtClean="0">
                <a:latin typeface="Times New Roman" pitchFamily="18" charset="0"/>
                <a:cs typeface="Times New Roman" pitchFamily="18" charset="0"/>
              </a:rPr>
              <a:t>This leads to the development of the basic </a:t>
            </a:r>
            <a:r>
              <a:rPr lang="en-US" sz="2400" b="1" i="1" dirty="0" smtClean="0">
                <a:latin typeface="Times New Roman" pitchFamily="18" charset="0"/>
                <a:cs typeface="Times New Roman" pitchFamily="18" charset="0"/>
              </a:rPr>
              <a:t>architecture design</a:t>
            </a:r>
            <a:r>
              <a:rPr lang="en-US" sz="2400" dirty="0" smtClean="0">
                <a:latin typeface="Times New Roman" pitchFamily="18" charset="0"/>
                <a:cs typeface="Times New Roman" pitchFamily="18" charset="0"/>
              </a:rPr>
              <a:t> for the system that describes the hardware, software, and network infrastructure .</a:t>
            </a:r>
            <a:endParaRPr lang="en-US" sz="2400" b="1" dirty="0" smtClean="0">
              <a:latin typeface="Times New Roman" pitchFamily="18" charset="0"/>
              <a:cs typeface="Times New Roman" pitchFamily="18" charset="0"/>
            </a:endParaRPr>
          </a:p>
          <a:p>
            <a:endParaRPr lang="en-US" dirty="0"/>
          </a:p>
        </p:txBody>
      </p:sp>
      <p:sp>
        <p:nvSpPr>
          <p:cNvPr id="21506" name="Rectangle 2"/>
          <p:cNvSpPr>
            <a:spLocks noGrp="1" noChangeArrowheads="1"/>
          </p:cNvSpPr>
          <p:nvPr>
            <p:ph type="title"/>
          </p:nvPr>
        </p:nvSpPr>
        <p:spPr>
          <a:xfrm>
            <a:off x="0" y="228600"/>
            <a:ext cx="9144000" cy="1143000"/>
          </a:xfrm>
        </p:spPr>
        <p:txBody>
          <a:bodyPr>
            <a:normAutofit fontScale="90000"/>
          </a:bodyPr>
          <a:lstStyle/>
          <a:p>
            <a:r>
              <a:rPr lang="en-US" sz="4900" dirty="0">
                <a:latin typeface="Times New Roman" pitchFamily="18" charset="0"/>
                <a:cs typeface="Times New Roman" pitchFamily="18" charset="0"/>
              </a:rPr>
              <a:t>Systems</a:t>
            </a:r>
            <a:r>
              <a:rPr lang="en-US" dirty="0">
                <a:latin typeface="Times New Roman" pitchFamily="18" charset="0"/>
                <a:cs typeface="Times New Roman" pitchFamily="18" charset="0"/>
              </a:rPr>
              <a:t> Development Life Cycle (SDLC)</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TotalTime>
  <Words>775</Words>
  <Application>Microsoft Office PowerPoint</Application>
  <PresentationFormat>On-screen Show (4:3)</PresentationFormat>
  <Paragraphs>91</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Slide 1</vt:lpstr>
      <vt:lpstr>Systems Development Life Cycle:</vt:lpstr>
      <vt:lpstr>A Systems Development Life Cycle:</vt:lpstr>
      <vt:lpstr>Systems Development Life Cycle (SDLC)</vt:lpstr>
      <vt:lpstr>Systems Development Life Cycle (SDLC)</vt:lpstr>
      <vt:lpstr>Systems Development Life Cycle (SDLC)</vt:lpstr>
      <vt:lpstr>Systems Development Life Cycle             (SDLC)</vt:lpstr>
      <vt:lpstr>Systems Development Life Cycle (SDLC)</vt:lpstr>
      <vt:lpstr>Systems Development Life Cycle (SDLC)</vt:lpstr>
      <vt:lpstr>Systems Development Life Cycle (SDLC)</vt:lpstr>
      <vt:lpstr>Systems Development Life Cycle (SDLC)</vt:lpstr>
      <vt:lpstr>Systems Development Life Cycle (SDLC)</vt:lpstr>
      <vt:lpstr>Systems Development Life Cycle (SDLC)</vt:lpstr>
      <vt:lpstr>                   </vt:lpstr>
    </vt:vector>
  </TitlesOfParts>
  <Company>University College, Cork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Development Life Cycle:</dc:title>
  <dc:creator>poreilly</dc:creator>
  <cp:lastModifiedBy>Admin</cp:lastModifiedBy>
  <cp:revision>30</cp:revision>
  <dcterms:created xsi:type="dcterms:W3CDTF">2009-11-17T11:56:49Z</dcterms:created>
  <dcterms:modified xsi:type="dcterms:W3CDTF">2020-05-19T15:38:57Z</dcterms:modified>
</cp:coreProperties>
</file>